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handoutMasterIdLst>
    <p:handoutMasterId r:id="rId38"/>
  </p:handoutMasterIdLst>
  <p:sldIdLst>
    <p:sldId id="521" r:id="rId2"/>
    <p:sldId id="513" r:id="rId3"/>
    <p:sldId id="524" r:id="rId4"/>
    <p:sldId id="525" r:id="rId5"/>
    <p:sldId id="526" r:id="rId6"/>
    <p:sldId id="527" r:id="rId7"/>
    <p:sldId id="514" r:id="rId8"/>
    <p:sldId id="515" r:id="rId9"/>
    <p:sldId id="528" r:id="rId10"/>
    <p:sldId id="516" r:id="rId11"/>
    <p:sldId id="517" r:id="rId12"/>
    <p:sldId id="518" r:id="rId13"/>
    <p:sldId id="519" r:id="rId14"/>
    <p:sldId id="523" r:id="rId15"/>
    <p:sldId id="520" r:id="rId16"/>
    <p:sldId id="493" r:id="rId17"/>
    <p:sldId id="494" r:id="rId18"/>
    <p:sldId id="495" r:id="rId19"/>
    <p:sldId id="497" r:id="rId20"/>
    <p:sldId id="499" r:id="rId21"/>
    <p:sldId id="498" r:id="rId22"/>
    <p:sldId id="511" r:id="rId23"/>
    <p:sldId id="508" r:id="rId24"/>
    <p:sldId id="509" r:id="rId25"/>
    <p:sldId id="501" r:id="rId26"/>
    <p:sldId id="433" r:id="rId27"/>
    <p:sldId id="489" r:id="rId28"/>
    <p:sldId id="510" r:id="rId29"/>
    <p:sldId id="512" r:id="rId30"/>
    <p:sldId id="488" r:id="rId31"/>
    <p:sldId id="507" r:id="rId32"/>
    <p:sldId id="491" r:id="rId33"/>
    <p:sldId id="504" r:id="rId34"/>
    <p:sldId id="502" r:id="rId35"/>
    <p:sldId id="503" r:id="rId36"/>
    <p:sldId id="522" r:id="rId37"/>
  </p:sldIdLst>
  <p:sldSz cx="9144000" cy="6858000" type="screen4x3"/>
  <p:notesSz cx="6757988" cy="98663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00"/>
    <a:srgbClr val="A50021"/>
    <a:srgbClr val="6600CC"/>
    <a:srgbClr val="660033"/>
    <a:srgbClr val="CC3300"/>
    <a:srgbClr val="FF00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42" autoAdjust="0"/>
    <p:restoredTop sz="92933" autoAdjust="0"/>
  </p:normalViewPr>
  <p:slideViewPr>
    <p:cSldViewPr>
      <p:cViewPr varScale="1">
        <p:scale>
          <a:sx n="58" d="100"/>
          <a:sy n="58" d="100"/>
        </p:scale>
        <p:origin x="34" y="47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3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3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B4BB9E9-1C5C-4015-BDEA-9661C4197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513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C445C-7150-4FFC-92B7-155788CFFF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16963-6A39-4FB2-B858-0A9C532A89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FC00F9-3847-43D3-B922-ACBDAFC1E5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312E19-5887-4749-B272-F9534BC7BC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07F42-58D5-4B50-9585-A476259E03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A1862-83CD-4F1D-B54D-4455E269A6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1C4682-1BD7-4993-820C-9B368DA6C1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B24CE1-21C9-48F1-8B9D-62E8D440FC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3976C-E3DD-42FC-9213-36CE01CA9B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5DD41-6089-498B-B01B-7E0FC202D5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B92255-FB1B-4930-BF69-4F4656FCEE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8E474EA-23D0-4AC2-B3A6-9730C2055F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58775" y="115888"/>
            <a:ext cx="87852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Aft>
                <a:spcPts val="1200"/>
              </a:spcAft>
              <a:defRPr/>
            </a:pPr>
            <a:r>
              <a:rPr lang="ru-RU" sz="20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Лекция № </a:t>
            </a:r>
            <a:r>
              <a:rPr lang="ru-RU" sz="20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000" b="1" u="sng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1200"/>
              </a:spcAft>
              <a:defRPr/>
            </a:pP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</a:t>
            </a:r>
            <a:r>
              <a:rPr lang="ru-RU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ОБМЕН ВЕЩЕСТВ И ЭНЕРГИИ В ОРГАНИЗМЕ ЖИВОТНОГО. </a:t>
            </a:r>
          </a:p>
          <a:p>
            <a:pPr>
              <a:spcAft>
                <a:spcPts val="1200"/>
              </a:spcAft>
              <a:defRPr/>
            </a:pPr>
            <a:r>
              <a:rPr lang="ru-RU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ЭНЕРГЕТИЧЕСКАЯ ПИТАТЕЛЬНОСТЬ КОРМОВ</a:t>
            </a:r>
          </a:p>
        </p:txBody>
      </p:sp>
      <p:sp>
        <p:nvSpPr>
          <p:cNvPr id="2051" name="Rectangle 85"/>
          <p:cNvSpPr>
            <a:spLocks noChangeArrowheads="1"/>
          </p:cNvSpPr>
          <p:nvPr/>
        </p:nvSpPr>
        <p:spPr bwMode="auto">
          <a:xfrm>
            <a:off x="0" y="6394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endParaRPr lang="ru-RU" sz="2400"/>
          </a:p>
        </p:txBody>
      </p:sp>
      <p:sp>
        <p:nvSpPr>
          <p:cNvPr id="3" name="Прямоугольник 2"/>
          <p:cNvSpPr/>
          <p:nvPr/>
        </p:nvSpPr>
        <p:spPr>
          <a:xfrm>
            <a:off x="250825" y="3041650"/>
            <a:ext cx="8569325" cy="2908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defRPr/>
            </a:pPr>
            <a:r>
              <a:rPr lang="ru-RU" sz="2400" b="1" dirty="0">
                <a:solidFill>
                  <a:srgbClr val="000099"/>
                </a:solidFill>
                <a:latin typeface="Arial" charset="0"/>
              </a:rPr>
              <a:t>ВОПРОСЫ: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defRPr/>
            </a:pPr>
            <a:r>
              <a:rPr lang="ru-RU" sz="2400" b="1" dirty="0">
                <a:solidFill>
                  <a:srgbClr val="003300"/>
                </a:solidFill>
                <a:latin typeface="Arial" charset="0"/>
              </a:rPr>
              <a:t>1. Обмен веществ и методы </a:t>
            </a:r>
            <a:r>
              <a:rPr lang="ru-RU" sz="2400" b="1" dirty="0" smtClean="0">
                <a:solidFill>
                  <a:srgbClr val="003300"/>
                </a:solidFill>
                <a:latin typeface="Arial" charset="0"/>
              </a:rPr>
              <a:t>его изучения.</a:t>
            </a:r>
            <a:endParaRPr lang="ru-RU" sz="2400" b="1" dirty="0">
              <a:solidFill>
                <a:srgbClr val="003300"/>
              </a:solidFill>
              <a:latin typeface="Arial" charset="0"/>
            </a:endParaRPr>
          </a:p>
          <a:p>
            <a:pPr marL="276225" indent="-276225" algn="l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defRPr/>
            </a:pPr>
            <a:r>
              <a:rPr lang="ru-RU" sz="2400" b="1" dirty="0">
                <a:solidFill>
                  <a:srgbClr val="003300"/>
                </a:solidFill>
                <a:latin typeface="Arial" charset="0"/>
              </a:rPr>
              <a:t>2. История развития учения </a:t>
            </a:r>
            <a:r>
              <a:rPr lang="ru-RU" sz="2400" b="1" dirty="0" smtClean="0">
                <a:solidFill>
                  <a:srgbClr val="003300"/>
                </a:solidFill>
                <a:latin typeface="Arial" charset="0"/>
              </a:rPr>
              <a:t>об </a:t>
            </a:r>
            <a:r>
              <a:rPr lang="ru-RU" sz="2400" b="1" dirty="0">
                <a:solidFill>
                  <a:srgbClr val="003300"/>
                </a:solidFill>
                <a:latin typeface="Arial" charset="0"/>
              </a:rPr>
              <a:t>общей питательности </a:t>
            </a:r>
            <a:r>
              <a:rPr lang="ru-RU" sz="2400" b="1" dirty="0" smtClean="0">
                <a:solidFill>
                  <a:srgbClr val="003300"/>
                </a:solidFill>
                <a:latin typeface="Arial" charset="0"/>
              </a:rPr>
              <a:t>кормов. Системы </a:t>
            </a:r>
            <a:r>
              <a:rPr lang="ru-RU" sz="2400" b="1" dirty="0">
                <a:solidFill>
                  <a:srgbClr val="003300"/>
                </a:solidFill>
                <a:latin typeface="Arial" charset="0"/>
              </a:rPr>
              <a:t>оценки питательности кормов, применяемые в настоящее время. </a:t>
            </a:r>
          </a:p>
          <a:p>
            <a:pPr algn="l">
              <a:spcBef>
                <a:spcPts val="0"/>
              </a:spcBef>
              <a:buClr>
                <a:schemeClr val="accent2"/>
              </a:buClr>
              <a:defRPr/>
            </a:pPr>
            <a:r>
              <a:rPr lang="ru-RU" sz="2400" b="1" dirty="0">
                <a:solidFill>
                  <a:srgbClr val="003300"/>
                </a:solidFill>
                <a:latin typeface="Arial" charset="0"/>
              </a:rPr>
              <a:t>3. Энергетическая </a:t>
            </a:r>
            <a:r>
              <a:rPr lang="ru-RU" sz="2400" b="1" dirty="0" smtClean="0">
                <a:solidFill>
                  <a:srgbClr val="003300"/>
                </a:solidFill>
                <a:latin typeface="Arial" charset="0"/>
              </a:rPr>
              <a:t>питательность </a:t>
            </a:r>
            <a:r>
              <a:rPr lang="ru-RU" sz="2400" b="1" dirty="0">
                <a:solidFill>
                  <a:srgbClr val="003300"/>
                </a:solidFill>
                <a:latin typeface="Arial" charset="0"/>
              </a:rPr>
              <a:t>кормов</a:t>
            </a:r>
          </a:p>
          <a:p>
            <a:pPr algn="l">
              <a:spcBef>
                <a:spcPts val="0"/>
              </a:spcBef>
              <a:buClr>
                <a:schemeClr val="accent2"/>
              </a:buClr>
              <a:buFontTx/>
              <a:buAutoNum type="arabicPeriod"/>
              <a:defRPr/>
            </a:pPr>
            <a:endParaRPr lang="ru-RU" sz="2400" b="1" dirty="0">
              <a:solidFill>
                <a:srgbClr val="CC33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39061"/>
            <a:ext cx="3636085" cy="1258493"/>
          </a:xfrm>
        </p:spPr>
        <p:txBody>
          <a:bodyPr/>
          <a:lstStyle/>
          <a:p>
            <a:r>
              <a:rPr lang="ru-RU" sz="3200" dirty="0" smtClean="0"/>
              <a:t>Белки</a:t>
            </a:r>
            <a:endParaRPr lang="ru-RU" sz="3200" dirty="0"/>
          </a:p>
        </p:txBody>
      </p:sp>
      <p:pic>
        <p:nvPicPr>
          <p:cNvPr id="7" name="Picture 7" descr="строение белк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12" y="1868308"/>
            <a:ext cx="6375384" cy="343290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75232" y="2746317"/>
            <a:ext cx="3388660" cy="2139518"/>
          </a:xfrm>
        </p:spPr>
        <p:txBody>
          <a:bodyPr>
            <a:noAutofit/>
          </a:bodyPr>
          <a:lstStyle/>
          <a:p>
            <a:r>
              <a:rPr lang="ru-RU" sz="2000" dirty="0" smtClean="0"/>
              <a:t>С – 52 %</a:t>
            </a:r>
          </a:p>
          <a:p>
            <a:r>
              <a:rPr lang="ru-RU" sz="2000" dirty="0" smtClean="0"/>
              <a:t>О – 22 %</a:t>
            </a:r>
          </a:p>
          <a:p>
            <a:r>
              <a:rPr lang="en-US" sz="2000" dirty="0" smtClean="0"/>
              <a:t>N</a:t>
            </a:r>
            <a:r>
              <a:rPr lang="ru-RU" sz="2000" dirty="0" smtClean="0"/>
              <a:t> – 16 %</a:t>
            </a:r>
          </a:p>
          <a:p>
            <a:r>
              <a:rPr lang="ru-RU" sz="2000" dirty="0" smtClean="0"/>
              <a:t>Н – 7 %</a:t>
            </a:r>
          </a:p>
          <a:p>
            <a:r>
              <a:rPr lang="en-US" sz="2000" dirty="0" smtClean="0"/>
              <a:t>S</a:t>
            </a:r>
            <a:r>
              <a:rPr lang="ru-RU" sz="2000" dirty="0" smtClean="0"/>
              <a:t> – 2 % </a:t>
            </a:r>
          </a:p>
          <a:p>
            <a:r>
              <a:rPr lang="ru-RU" sz="2000" dirty="0" smtClean="0"/>
              <a:t>Р – 0,6 %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2222500" y="115888"/>
            <a:ext cx="2400300" cy="4572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b="1">
                <a:solidFill>
                  <a:srgbClr val="CC3300"/>
                </a:solidFill>
              </a:rPr>
              <a:t>БЕЛОК  + АМИДЫ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571604" y="121196"/>
            <a:ext cx="571500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 anchor="ctr"/>
          <a:lstStyle/>
          <a:p>
            <a:pPr>
              <a:defRPr/>
            </a:pPr>
            <a:r>
              <a:rPr lang="ru-RU" sz="1400" b="1" dirty="0">
                <a:solidFill>
                  <a:srgbClr val="CC3300"/>
                </a:solidFill>
              </a:rPr>
              <a:t>корм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1536700" y="765175"/>
            <a:ext cx="5715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>
              <a:defRPr/>
            </a:pPr>
            <a:r>
              <a:rPr lang="ru-RU" sz="1400" b="1" dirty="0">
                <a:solidFill>
                  <a:srgbClr val="CC3300"/>
                </a:solidFill>
              </a:rPr>
              <a:t>желудок, тонкий</a:t>
            </a:r>
            <a:r>
              <a:rPr lang="ru-RU" sz="1400" b="1" dirty="0"/>
              <a:t> </a:t>
            </a:r>
            <a:r>
              <a:rPr lang="ru-RU" sz="1400" b="1" dirty="0">
                <a:solidFill>
                  <a:srgbClr val="CC3300"/>
                </a:solidFill>
              </a:rPr>
              <a:t>кишечник</a:t>
            </a: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2222500" y="765175"/>
            <a:ext cx="24003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400" b="1">
                <a:solidFill>
                  <a:srgbClr val="A50021"/>
                </a:solidFill>
              </a:rPr>
              <a:t>БЕЛОК   </a:t>
            </a:r>
            <a:r>
              <a:rPr lang="ru-RU" sz="1400" b="1">
                <a:solidFill>
                  <a:srgbClr val="CC3300"/>
                </a:solidFill>
              </a:rPr>
              <a:t>        АМИДЫ</a:t>
            </a:r>
          </a:p>
          <a:p>
            <a:pPr eaLnBrk="1" hangingPunct="1"/>
            <a:endParaRPr lang="ru-RU" sz="1400" b="1">
              <a:solidFill>
                <a:srgbClr val="CC3300"/>
              </a:solidFill>
            </a:endParaRPr>
          </a:p>
          <a:p>
            <a:pPr eaLnBrk="1" hangingPunct="1"/>
            <a:endParaRPr lang="ru-RU" sz="1400" b="1">
              <a:solidFill>
                <a:srgbClr val="CC3300"/>
              </a:solidFill>
            </a:endParaRPr>
          </a:p>
          <a:p>
            <a:pPr eaLnBrk="1" hangingPunct="1"/>
            <a:r>
              <a:rPr lang="ru-RU" sz="1400" b="1">
                <a:solidFill>
                  <a:srgbClr val="CC3300"/>
                </a:solidFill>
              </a:rPr>
              <a:t>ПЕПТИДЫ</a:t>
            </a:r>
          </a:p>
          <a:p>
            <a:pPr eaLnBrk="1" hangingPunct="1"/>
            <a:endParaRPr lang="ru-RU" sz="1400" b="1">
              <a:solidFill>
                <a:srgbClr val="CC3300"/>
              </a:solidFill>
            </a:endParaRPr>
          </a:p>
          <a:p>
            <a:pPr eaLnBrk="1" hangingPunct="1"/>
            <a:endParaRPr lang="ru-RU" sz="1400" b="1">
              <a:solidFill>
                <a:srgbClr val="CC3300"/>
              </a:solidFill>
            </a:endParaRPr>
          </a:p>
          <a:p>
            <a:pPr eaLnBrk="1" hangingPunct="1"/>
            <a:r>
              <a:rPr lang="ru-RU" sz="1400" b="1">
                <a:solidFill>
                  <a:srgbClr val="CC3300"/>
                </a:solidFill>
              </a:rPr>
              <a:t>АМИНОКИСЛОТЫ</a:t>
            </a:r>
          </a:p>
          <a:p>
            <a:pPr eaLnBrk="1" hangingPunct="1"/>
            <a:endParaRPr lang="ru-RU" sz="1400" b="1">
              <a:solidFill>
                <a:srgbClr val="CC3300"/>
              </a:solidFill>
            </a:endParaRPr>
          </a:p>
          <a:p>
            <a:pPr eaLnBrk="1" hangingPunct="1"/>
            <a:endParaRPr lang="ru-RU" sz="1400" b="1">
              <a:solidFill>
                <a:srgbClr val="CC3300"/>
              </a:solidFill>
            </a:endParaRPr>
          </a:p>
          <a:p>
            <a:pPr eaLnBrk="1" hangingPunct="1"/>
            <a:endParaRPr lang="ru-RU" sz="1400" b="1"/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1536700" y="2565400"/>
            <a:ext cx="571500" cy="2027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>
              <a:defRPr/>
            </a:pPr>
            <a:r>
              <a:rPr lang="ru-RU" sz="1400" b="1">
                <a:solidFill>
                  <a:srgbClr val="CC3300"/>
                </a:solidFill>
              </a:rPr>
              <a:t>толстый</a:t>
            </a:r>
          </a:p>
          <a:p>
            <a:pPr>
              <a:defRPr/>
            </a:pPr>
            <a:r>
              <a:rPr lang="ru-RU" sz="1400" b="1">
                <a:solidFill>
                  <a:srgbClr val="CC3300"/>
                </a:solidFill>
              </a:rPr>
              <a:t>кишечник</a:t>
            </a: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2222500" y="2565400"/>
            <a:ext cx="2400300" cy="2057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200"/>
              <a:t>  </a:t>
            </a:r>
            <a:r>
              <a:rPr lang="ru-RU" sz="1400" b="1">
                <a:solidFill>
                  <a:srgbClr val="CC3300"/>
                </a:solidFill>
              </a:rPr>
              <a:t>БАКТЕР.          АМИАК</a:t>
            </a:r>
          </a:p>
          <a:p>
            <a:pPr eaLnBrk="1" hangingPunct="1"/>
            <a:r>
              <a:rPr lang="ru-RU" sz="1400" b="1">
                <a:solidFill>
                  <a:srgbClr val="CC3300"/>
                </a:solidFill>
              </a:rPr>
              <a:t>  БЕЛОК</a:t>
            </a:r>
          </a:p>
          <a:p>
            <a:pPr eaLnBrk="1" hangingPunct="1"/>
            <a:endParaRPr lang="ru-RU" sz="1400" b="1">
              <a:solidFill>
                <a:srgbClr val="CC3300"/>
              </a:solidFill>
            </a:endParaRPr>
          </a:p>
          <a:p>
            <a:pPr eaLnBrk="1" hangingPunct="1"/>
            <a:r>
              <a:rPr lang="ru-RU" sz="1400" b="1">
                <a:solidFill>
                  <a:srgbClr val="CC3300"/>
                </a:solidFill>
              </a:rPr>
              <a:t>                            АМИНО</a:t>
            </a:r>
          </a:p>
          <a:p>
            <a:pPr eaLnBrk="1" hangingPunct="1"/>
            <a:r>
              <a:rPr lang="ru-RU" sz="1400" b="1">
                <a:solidFill>
                  <a:srgbClr val="CC3300"/>
                </a:solidFill>
              </a:rPr>
              <a:t>                            КИСЛОТЫ</a:t>
            </a:r>
          </a:p>
          <a:p>
            <a:pPr eaLnBrk="1" hangingPunct="1"/>
            <a:r>
              <a:rPr lang="ru-RU" sz="1400" b="1">
                <a:solidFill>
                  <a:srgbClr val="CC3300"/>
                </a:solidFill>
              </a:rPr>
              <a:t>  ПЕПТИДЫ</a:t>
            </a:r>
          </a:p>
          <a:p>
            <a:pPr eaLnBrk="1" hangingPunct="1"/>
            <a:endParaRPr lang="ru-RU" sz="1400" b="1">
              <a:solidFill>
                <a:srgbClr val="CC3300"/>
              </a:solidFill>
            </a:endParaRPr>
          </a:p>
          <a:p>
            <a:pPr eaLnBrk="1" hangingPunct="1"/>
            <a:endParaRPr lang="ru-RU" sz="1400" b="1">
              <a:solidFill>
                <a:srgbClr val="CC3300"/>
              </a:solidFill>
            </a:endParaRPr>
          </a:p>
          <a:p>
            <a:pPr eaLnBrk="1" hangingPunct="1"/>
            <a:r>
              <a:rPr lang="ru-RU" sz="1400" b="1">
                <a:solidFill>
                  <a:srgbClr val="CC3300"/>
                </a:solidFill>
              </a:rPr>
              <a:t>    БЕЛОК</a:t>
            </a:r>
          </a:p>
          <a:p>
            <a:pPr eaLnBrk="1" hangingPunct="1"/>
            <a:endParaRPr lang="ru-RU" sz="1400" b="1">
              <a:solidFill>
                <a:srgbClr val="CC3300"/>
              </a:solidFill>
            </a:endParaRPr>
          </a:p>
          <a:p>
            <a:pPr eaLnBrk="1" hangingPunct="1"/>
            <a:endParaRPr lang="ru-RU" sz="1400" b="1"/>
          </a:p>
          <a:p>
            <a:pPr eaLnBrk="1" hangingPunct="1"/>
            <a:endParaRPr lang="ru-RU" sz="1200"/>
          </a:p>
          <a:p>
            <a:pPr eaLnBrk="1" hangingPunct="1"/>
            <a:r>
              <a:rPr lang="ru-RU" sz="1200"/>
              <a:t>                                         </a:t>
            </a:r>
            <a:endParaRPr lang="ru-RU"/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1571604" y="5029200"/>
            <a:ext cx="560387" cy="16145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 anchor="ctr"/>
          <a:lstStyle/>
          <a:p>
            <a:pPr>
              <a:defRPr/>
            </a:pPr>
            <a:r>
              <a:rPr lang="ru-RU" sz="1400" b="1" dirty="0">
                <a:solidFill>
                  <a:srgbClr val="CC3300"/>
                </a:solidFill>
              </a:rPr>
              <a:t>КАЛ</a:t>
            </a:r>
          </a:p>
        </p:txBody>
      </p:sp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2220119" y="4731543"/>
            <a:ext cx="2400300" cy="18589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200" dirty="0"/>
              <a:t>                                       </a:t>
            </a:r>
            <a:endParaRPr lang="ru-RU" sz="1400" b="1" dirty="0"/>
          </a:p>
          <a:p>
            <a:pPr eaLnBrk="1" hangingPunct="1"/>
            <a:r>
              <a:rPr lang="ru-RU" sz="1400" b="1" dirty="0"/>
              <a:t>                        </a:t>
            </a:r>
            <a:r>
              <a:rPr lang="ru-RU" sz="1400" b="1" dirty="0">
                <a:solidFill>
                  <a:srgbClr val="CC3300"/>
                </a:solidFill>
              </a:rPr>
              <a:t>ОБМЕННЫЙ</a:t>
            </a:r>
          </a:p>
          <a:p>
            <a:pPr eaLnBrk="1" hangingPunct="1"/>
            <a:r>
              <a:rPr lang="ru-RU" sz="1400" b="1" dirty="0">
                <a:solidFill>
                  <a:srgbClr val="CC3300"/>
                </a:solidFill>
              </a:rPr>
              <a:t>                        АЗОТ </a:t>
            </a:r>
          </a:p>
          <a:p>
            <a:pPr eaLnBrk="1" hangingPunct="1"/>
            <a:r>
              <a:rPr lang="ru-RU" sz="1400" b="1" dirty="0">
                <a:solidFill>
                  <a:srgbClr val="CC3300"/>
                </a:solidFill>
              </a:rPr>
              <a:t>                        КАЛА</a:t>
            </a:r>
          </a:p>
          <a:p>
            <a:pPr eaLnBrk="1" hangingPunct="1"/>
            <a:endParaRPr lang="ru-RU" sz="1400" b="1" dirty="0">
              <a:solidFill>
                <a:srgbClr val="CC3300"/>
              </a:solidFill>
            </a:endParaRPr>
          </a:p>
          <a:p>
            <a:pPr eaLnBrk="1" hangingPunct="1"/>
            <a:endParaRPr lang="ru-RU" sz="1400" b="1" dirty="0">
              <a:solidFill>
                <a:srgbClr val="CC3300"/>
              </a:solidFill>
            </a:endParaRPr>
          </a:p>
          <a:p>
            <a:pPr eaLnBrk="1" hangingPunct="1"/>
            <a:r>
              <a:rPr lang="ru-RU" sz="1400" b="1" dirty="0">
                <a:solidFill>
                  <a:srgbClr val="CC3300"/>
                </a:solidFill>
              </a:rPr>
              <a:t>НЕПЕРЕВАРЕННЫЕ</a:t>
            </a:r>
          </a:p>
          <a:p>
            <a:pPr eaLnBrk="1" hangingPunct="1"/>
            <a:r>
              <a:rPr lang="ru-RU" sz="1400" b="1" dirty="0">
                <a:solidFill>
                  <a:srgbClr val="CC3300"/>
                </a:solidFill>
              </a:rPr>
              <a:t>АЗОТ. ВЕЩЕСТВА</a:t>
            </a:r>
          </a:p>
        </p:txBody>
      </p:sp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4965700" y="836613"/>
            <a:ext cx="1371600" cy="2400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400" b="1">
                <a:solidFill>
                  <a:srgbClr val="CC3300"/>
                </a:solidFill>
              </a:rPr>
              <a:t>ОСТАТКИ </a:t>
            </a:r>
          </a:p>
          <a:p>
            <a:pPr eaLnBrk="1" hangingPunct="1"/>
            <a:r>
              <a:rPr lang="ru-RU" sz="1400" b="1">
                <a:solidFill>
                  <a:srgbClr val="CC3300"/>
                </a:solidFill>
              </a:rPr>
              <a:t> АМИДОВ</a:t>
            </a:r>
          </a:p>
          <a:p>
            <a:pPr eaLnBrk="1" hangingPunct="1"/>
            <a:endParaRPr lang="ru-RU" sz="1400" b="1">
              <a:solidFill>
                <a:srgbClr val="CC3300"/>
              </a:solidFill>
            </a:endParaRPr>
          </a:p>
          <a:p>
            <a:pPr eaLnBrk="1" hangingPunct="1"/>
            <a:r>
              <a:rPr lang="ru-RU" sz="1400" b="1">
                <a:solidFill>
                  <a:srgbClr val="CC3300"/>
                </a:solidFill>
              </a:rPr>
              <a:t>МОЧЕВИНА</a:t>
            </a:r>
          </a:p>
          <a:p>
            <a:pPr eaLnBrk="1" hangingPunct="1"/>
            <a:endParaRPr lang="ru-RU" sz="1400" b="1">
              <a:solidFill>
                <a:srgbClr val="CC3300"/>
              </a:solidFill>
            </a:endParaRPr>
          </a:p>
          <a:p>
            <a:pPr eaLnBrk="1" hangingPunct="1"/>
            <a:endParaRPr lang="ru-RU" sz="1400" b="1">
              <a:solidFill>
                <a:srgbClr val="CC3300"/>
              </a:solidFill>
            </a:endParaRPr>
          </a:p>
          <a:p>
            <a:pPr eaLnBrk="1" hangingPunct="1"/>
            <a:r>
              <a:rPr lang="ru-RU" sz="1400" b="1">
                <a:solidFill>
                  <a:srgbClr val="CC3300"/>
                </a:solidFill>
              </a:rPr>
              <a:t>АММИАК</a:t>
            </a:r>
          </a:p>
          <a:p>
            <a:pPr eaLnBrk="1" hangingPunct="1"/>
            <a:endParaRPr lang="ru-RU" sz="1400" b="1">
              <a:solidFill>
                <a:srgbClr val="CC3300"/>
              </a:solidFill>
            </a:endParaRPr>
          </a:p>
          <a:p>
            <a:pPr eaLnBrk="1" hangingPunct="1"/>
            <a:endParaRPr lang="ru-RU" sz="1400" b="1">
              <a:solidFill>
                <a:srgbClr val="CC3300"/>
              </a:solidFill>
            </a:endParaRPr>
          </a:p>
          <a:p>
            <a:pPr eaLnBrk="1" hangingPunct="1"/>
            <a:r>
              <a:rPr lang="ru-RU" sz="1400" b="1">
                <a:solidFill>
                  <a:srgbClr val="CC3300"/>
                </a:solidFill>
              </a:rPr>
              <a:t>АМИНОКИС</a:t>
            </a:r>
          </a:p>
          <a:p>
            <a:pPr eaLnBrk="1" hangingPunct="1"/>
            <a:r>
              <a:rPr lang="ru-RU" sz="1400" b="1">
                <a:solidFill>
                  <a:srgbClr val="CC3300"/>
                </a:solidFill>
              </a:rPr>
              <a:t>ЛОТЫ</a:t>
            </a:r>
          </a:p>
        </p:txBody>
      </p:sp>
      <p:sp>
        <p:nvSpPr>
          <p:cNvPr id="7179" name="Text Box 12"/>
          <p:cNvSpPr txBox="1">
            <a:spLocks noChangeArrowheads="1"/>
          </p:cNvSpPr>
          <p:nvPr/>
        </p:nvSpPr>
        <p:spPr bwMode="auto">
          <a:xfrm>
            <a:off x="5076825" y="3429000"/>
            <a:ext cx="13716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400" b="1">
                <a:solidFill>
                  <a:srgbClr val="CC3300"/>
                </a:solidFill>
              </a:rPr>
              <a:t>ТКАНЕВЫЙ</a:t>
            </a:r>
          </a:p>
          <a:p>
            <a:pPr eaLnBrk="1" hangingPunct="1"/>
            <a:r>
              <a:rPr lang="ru-RU" sz="1400" b="1">
                <a:solidFill>
                  <a:srgbClr val="CC3300"/>
                </a:solidFill>
              </a:rPr>
              <a:t>ОБМЕН</a:t>
            </a:r>
          </a:p>
        </p:txBody>
      </p:sp>
      <p:sp>
        <p:nvSpPr>
          <p:cNvPr id="7180" name="Text Box 13"/>
          <p:cNvSpPr txBox="1">
            <a:spLocks noChangeArrowheads="1"/>
          </p:cNvSpPr>
          <p:nvPr/>
        </p:nvSpPr>
        <p:spPr bwMode="auto">
          <a:xfrm>
            <a:off x="4965700" y="4868863"/>
            <a:ext cx="1485900" cy="1828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200"/>
              <a:t>    </a:t>
            </a:r>
            <a:r>
              <a:rPr lang="ru-RU" sz="1400" b="1">
                <a:solidFill>
                  <a:srgbClr val="CC3300"/>
                </a:solidFill>
              </a:rPr>
              <a:t>МОЧЕВИНА</a:t>
            </a:r>
          </a:p>
          <a:p>
            <a:pPr eaLnBrk="1" hangingPunct="1"/>
            <a:endParaRPr lang="ru-RU" sz="1400" b="1">
              <a:solidFill>
                <a:srgbClr val="CC3300"/>
              </a:solidFill>
            </a:endParaRPr>
          </a:p>
          <a:p>
            <a:pPr eaLnBrk="1" hangingPunct="1"/>
            <a:r>
              <a:rPr lang="ru-RU" sz="1400" b="1">
                <a:solidFill>
                  <a:srgbClr val="CC3300"/>
                </a:solidFill>
              </a:rPr>
              <a:t>    ПРОДУКТЫ</a:t>
            </a:r>
          </a:p>
          <a:p>
            <a:pPr eaLnBrk="1" hangingPunct="1"/>
            <a:r>
              <a:rPr lang="ru-RU" sz="1400" b="1">
                <a:solidFill>
                  <a:srgbClr val="CC3300"/>
                </a:solidFill>
              </a:rPr>
              <a:t>     ОБМЕНА</a:t>
            </a:r>
          </a:p>
          <a:p>
            <a:pPr eaLnBrk="1" hangingPunct="1"/>
            <a:endParaRPr lang="ru-RU" sz="1400" b="1">
              <a:solidFill>
                <a:srgbClr val="CC3300"/>
              </a:solidFill>
            </a:endParaRPr>
          </a:p>
          <a:p>
            <a:pPr eaLnBrk="1" hangingPunct="1"/>
            <a:r>
              <a:rPr lang="ru-RU" sz="1300" b="1">
                <a:solidFill>
                  <a:srgbClr val="CC3300"/>
                </a:solidFill>
              </a:rPr>
              <a:t>ЭНДОГЕННЫЙ АЗОТ МОЧИ</a:t>
            </a:r>
          </a:p>
        </p:txBody>
      </p:sp>
      <p:sp>
        <p:nvSpPr>
          <p:cNvPr id="16397" name="Text Box 14"/>
          <p:cNvSpPr txBox="1">
            <a:spLocks noChangeArrowheads="1"/>
          </p:cNvSpPr>
          <p:nvPr/>
        </p:nvSpPr>
        <p:spPr bwMode="auto">
          <a:xfrm>
            <a:off x="6715140" y="857232"/>
            <a:ext cx="457200" cy="1714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 anchor="ctr"/>
          <a:lstStyle/>
          <a:p>
            <a:pPr>
              <a:defRPr/>
            </a:pPr>
            <a:r>
              <a:rPr lang="ru-RU" sz="1400" b="1" kern="0" dirty="0">
                <a:solidFill>
                  <a:srgbClr val="CC3300"/>
                </a:solidFill>
              </a:rPr>
              <a:t>ПЕЧЕНЬ</a:t>
            </a:r>
          </a:p>
        </p:txBody>
      </p:sp>
      <p:sp>
        <p:nvSpPr>
          <p:cNvPr id="16398" name="Text Box 15"/>
          <p:cNvSpPr txBox="1">
            <a:spLocks noChangeArrowheads="1"/>
          </p:cNvSpPr>
          <p:nvPr/>
        </p:nvSpPr>
        <p:spPr bwMode="auto">
          <a:xfrm>
            <a:off x="6680200" y="2924175"/>
            <a:ext cx="457200" cy="1714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 anchor="ctr"/>
          <a:lstStyle/>
          <a:p>
            <a:pPr>
              <a:defRPr/>
            </a:pPr>
            <a:r>
              <a:rPr lang="ru-RU" sz="1400" b="1" dirty="0">
                <a:solidFill>
                  <a:srgbClr val="CC3300"/>
                </a:solidFill>
              </a:rPr>
              <a:t>ТКАНИ</a:t>
            </a:r>
          </a:p>
        </p:txBody>
      </p:sp>
      <p:sp>
        <p:nvSpPr>
          <p:cNvPr id="16399" name="Text Box 16"/>
          <p:cNvSpPr txBox="1">
            <a:spLocks noChangeArrowheads="1"/>
          </p:cNvSpPr>
          <p:nvPr/>
        </p:nvSpPr>
        <p:spPr bwMode="auto">
          <a:xfrm>
            <a:off x="6680200" y="5084763"/>
            <a:ext cx="457200" cy="15763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 anchor="ctr"/>
          <a:lstStyle/>
          <a:p>
            <a:pPr>
              <a:defRPr/>
            </a:pPr>
            <a:r>
              <a:rPr lang="ru-RU" sz="1400" b="1" dirty="0">
                <a:solidFill>
                  <a:srgbClr val="CC3300"/>
                </a:solidFill>
              </a:rPr>
              <a:t>МОЧА</a:t>
            </a:r>
          </a:p>
        </p:txBody>
      </p:sp>
      <p:sp>
        <p:nvSpPr>
          <p:cNvPr id="16400" name="Text Box 19"/>
          <p:cNvSpPr txBox="1">
            <a:spLocks noChangeArrowheads="1"/>
          </p:cNvSpPr>
          <p:nvPr/>
        </p:nvSpPr>
        <p:spPr bwMode="auto">
          <a:xfrm>
            <a:off x="468353" y="476250"/>
            <a:ext cx="55399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</a:rPr>
              <a:t>ОБМЕН АЗОТА У СВИНЕЙ</a:t>
            </a:r>
          </a:p>
        </p:txBody>
      </p:sp>
      <p:sp>
        <p:nvSpPr>
          <p:cNvPr id="7185" name="Line 20"/>
          <p:cNvSpPr>
            <a:spLocks noChangeShapeType="1"/>
          </p:cNvSpPr>
          <p:nvPr/>
        </p:nvSpPr>
        <p:spPr bwMode="auto">
          <a:xfrm>
            <a:off x="2484438" y="404813"/>
            <a:ext cx="0" cy="36036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6" name="Line 22"/>
          <p:cNvSpPr>
            <a:spLocks noChangeShapeType="1"/>
          </p:cNvSpPr>
          <p:nvPr/>
        </p:nvSpPr>
        <p:spPr bwMode="auto">
          <a:xfrm>
            <a:off x="3708400" y="404813"/>
            <a:ext cx="0" cy="36036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7" name="Line 23"/>
          <p:cNvSpPr>
            <a:spLocks noChangeShapeType="1"/>
          </p:cNvSpPr>
          <p:nvPr/>
        </p:nvSpPr>
        <p:spPr bwMode="auto">
          <a:xfrm>
            <a:off x="2484438" y="1125538"/>
            <a:ext cx="719137" cy="2873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8" name="Line 24"/>
          <p:cNvSpPr>
            <a:spLocks noChangeShapeType="1"/>
          </p:cNvSpPr>
          <p:nvPr/>
        </p:nvSpPr>
        <p:spPr bwMode="auto">
          <a:xfrm>
            <a:off x="3132138" y="1773238"/>
            <a:ext cx="719137" cy="2873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9" name="Line 25"/>
          <p:cNvSpPr>
            <a:spLocks noChangeShapeType="1"/>
          </p:cNvSpPr>
          <p:nvPr/>
        </p:nvSpPr>
        <p:spPr bwMode="auto">
          <a:xfrm>
            <a:off x="4140200" y="1052513"/>
            <a:ext cx="0" cy="100806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0" name="Line 26"/>
          <p:cNvSpPr>
            <a:spLocks noChangeShapeType="1"/>
          </p:cNvSpPr>
          <p:nvPr/>
        </p:nvSpPr>
        <p:spPr bwMode="auto">
          <a:xfrm>
            <a:off x="4356100" y="981075"/>
            <a:ext cx="6477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1" name="Line 27"/>
          <p:cNvSpPr>
            <a:spLocks noChangeShapeType="1"/>
          </p:cNvSpPr>
          <p:nvPr/>
        </p:nvSpPr>
        <p:spPr bwMode="auto">
          <a:xfrm>
            <a:off x="6156325" y="981075"/>
            <a:ext cx="6477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2" name="Line 28"/>
          <p:cNvSpPr>
            <a:spLocks noChangeShapeType="1"/>
          </p:cNvSpPr>
          <p:nvPr/>
        </p:nvSpPr>
        <p:spPr bwMode="auto">
          <a:xfrm>
            <a:off x="4643438" y="3573463"/>
            <a:ext cx="5048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3" name="Line 29"/>
          <p:cNvSpPr>
            <a:spLocks noChangeShapeType="1"/>
          </p:cNvSpPr>
          <p:nvPr/>
        </p:nvSpPr>
        <p:spPr bwMode="auto">
          <a:xfrm>
            <a:off x="4284663" y="2276475"/>
            <a:ext cx="719137" cy="12239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4" name="Line 31"/>
          <p:cNvSpPr>
            <a:spLocks noChangeShapeType="1"/>
          </p:cNvSpPr>
          <p:nvPr/>
        </p:nvSpPr>
        <p:spPr bwMode="auto">
          <a:xfrm flipV="1">
            <a:off x="4427538" y="2997200"/>
            <a:ext cx="649287" cy="3603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5" name="Line 32"/>
          <p:cNvSpPr>
            <a:spLocks noChangeShapeType="1"/>
          </p:cNvSpPr>
          <p:nvPr/>
        </p:nvSpPr>
        <p:spPr bwMode="auto">
          <a:xfrm flipH="1">
            <a:off x="4211638" y="3933825"/>
            <a:ext cx="865187" cy="10795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6" name="Line 33"/>
          <p:cNvSpPr>
            <a:spLocks noChangeShapeType="1"/>
          </p:cNvSpPr>
          <p:nvPr/>
        </p:nvSpPr>
        <p:spPr bwMode="auto">
          <a:xfrm flipH="1">
            <a:off x="5076825" y="4114799"/>
            <a:ext cx="71438" cy="18335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7" name="Line 34"/>
          <p:cNvSpPr>
            <a:spLocks noChangeShapeType="1"/>
          </p:cNvSpPr>
          <p:nvPr/>
        </p:nvSpPr>
        <p:spPr bwMode="auto">
          <a:xfrm flipV="1">
            <a:off x="5148263" y="2492375"/>
            <a:ext cx="144462" cy="2889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8" name="Line 35"/>
          <p:cNvSpPr>
            <a:spLocks noChangeShapeType="1"/>
          </p:cNvSpPr>
          <p:nvPr/>
        </p:nvSpPr>
        <p:spPr bwMode="auto">
          <a:xfrm flipV="1">
            <a:off x="5364163" y="1773238"/>
            <a:ext cx="215900" cy="36036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9" name="Line 36"/>
          <p:cNvSpPr>
            <a:spLocks noChangeShapeType="1"/>
          </p:cNvSpPr>
          <p:nvPr/>
        </p:nvSpPr>
        <p:spPr bwMode="auto">
          <a:xfrm>
            <a:off x="6156325" y="1628775"/>
            <a:ext cx="576263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0" name="Line 37"/>
          <p:cNvSpPr>
            <a:spLocks noChangeShapeType="1"/>
          </p:cNvSpPr>
          <p:nvPr/>
        </p:nvSpPr>
        <p:spPr bwMode="auto">
          <a:xfrm>
            <a:off x="6929438" y="2214563"/>
            <a:ext cx="0" cy="1295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1" name="Line 38"/>
          <p:cNvSpPr>
            <a:spLocks noChangeShapeType="1"/>
          </p:cNvSpPr>
          <p:nvPr/>
        </p:nvSpPr>
        <p:spPr bwMode="auto">
          <a:xfrm>
            <a:off x="6877050" y="4365625"/>
            <a:ext cx="0" cy="11509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2" name="Line 39"/>
          <p:cNvSpPr>
            <a:spLocks noChangeShapeType="1"/>
          </p:cNvSpPr>
          <p:nvPr/>
        </p:nvSpPr>
        <p:spPr bwMode="auto">
          <a:xfrm>
            <a:off x="2339975" y="1052513"/>
            <a:ext cx="0" cy="33131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4" name="Line 41"/>
          <p:cNvSpPr>
            <a:spLocks noChangeShapeType="1"/>
          </p:cNvSpPr>
          <p:nvPr/>
        </p:nvSpPr>
        <p:spPr bwMode="auto">
          <a:xfrm>
            <a:off x="2339975" y="4473575"/>
            <a:ext cx="0" cy="16573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5" name="Line 42"/>
          <p:cNvSpPr>
            <a:spLocks noChangeShapeType="1"/>
          </p:cNvSpPr>
          <p:nvPr/>
        </p:nvSpPr>
        <p:spPr bwMode="auto">
          <a:xfrm>
            <a:off x="2700338" y="3068638"/>
            <a:ext cx="0" cy="5048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6" name="Line 43"/>
          <p:cNvSpPr>
            <a:spLocks noChangeShapeType="1"/>
          </p:cNvSpPr>
          <p:nvPr/>
        </p:nvSpPr>
        <p:spPr bwMode="auto">
          <a:xfrm flipV="1">
            <a:off x="2843213" y="3357563"/>
            <a:ext cx="649287" cy="2159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7" name="Line 44"/>
          <p:cNvSpPr>
            <a:spLocks noChangeShapeType="1"/>
          </p:cNvSpPr>
          <p:nvPr/>
        </p:nvSpPr>
        <p:spPr bwMode="auto">
          <a:xfrm flipH="1" flipV="1">
            <a:off x="3275013" y="2997200"/>
            <a:ext cx="360362" cy="431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8" name="Line 45"/>
          <p:cNvSpPr>
            <a:spLocks noChangeShapeType="1"/>
          </p:cNvSpPr>
          <p:nvPr/>
        </p:nvSpPr>
        <p:spPr bwMode="auto">
          <a:xfrm flipH="1">
            <a:off x="3276600" y="2708275"/>
            <a:ext cx="287338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9" name="Line 46"/>
          <p:cNvSpPr>
            <a:spLocks noChangeShapeType="1"/>
          </p:cNvSpPr>
          <p:nvPr/>
        </p:nvSpPr>
        <p:spPr bwMode="auto">
          <a:xfrm>
            <a:off x="1692275" y="404813"/>
            <a:ext cx="0" cy="431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10" name="Line 47"/>
          <p:cNvSpPr>
            <a:spLocks noChangeShapeType="1"/>
          </p:cNvSpPr>
          <p:nvPr/>
        </p:nvSpPr>
        <p:spPr bwMode="auto">
          <a:xfrm>
            <a:off x="1763713" y="2276475"/>
            <a:ext cx="0" cy="7207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11" name="Line 48"/>
          <p:cNvSpPr>
            <a:spLocks noChangeShapeType="1"/>
          </p:cNvSpPr>
          <p:nvPr/>
        </p:nvSpPr>
        <p:spPr bwMode="auto">
          <a:xfrm>
            <a:off x="1763713" y="4221163"/>
            <a:ext cx="0" cy="11525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12" name="Line 49"/>
          <p:cNvSpPr>
            <a:spLocks noChangeShapeType="1"/>
          </p:cNvSpPr>
          <p:nvPr/>
        </p:nvSpPr>
        <p:spPr bwMode="auto">
          <a:xfrm>
            <a:off x="6300788" y="5084763"/>
            <a:ext cx="503237" cy="5048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13" name="Line 50"/>
          <p:cNvSpPr>
            <a:spLocks noChangeShapeType="1"/>
          </p:cNvSpPr>
          <p:nvPr/>
        </p:nvSpPr>
        <p:spPr bwMode="auto">
          <a:xfrm>
            <a:off x="6300788" y="5661025"/>
            <a:ext cx="431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14" name="Line 51"/>
          <p:cNvSpPr>
            <a:spLocks noChangeShapeType="1"/>
          </p:cNvSpPr>
          <p:nvPr/>
        </p:nvSpPr>
        <p:spPr bwMode="auto">
          <a:xfrm>
            <a:off x="6227763" y="6237288"/>
            <a:ext cx="576262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15" name="Line 52"/>
          <p:cNvSpPr>
            <a:spLocks noChangeShapeType="1"/>
          </p:cNvSpPr>
          <p:nvPr/>
        </p:nvSpPr>
        <p:spPr bwMode="auto">
          <a:xfrm>
            <a:off x="6300788" y="3789363"/>
            <a:ext cx="503237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2268538" y="44450"/>
            <a:ext cx="24003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400" b="1">
                <a:solidFill>
                  <a:srgbClr val="CC3300"/>
                </a:solidFill>
              </a:rPr>
              <a:t>БЕЛОК</a:t>
            </a:r>
            <a:r>
              <a:rPr lang="ru-RU" sz="1400" b="1"/>
              <a:t>  </a:t>
            </a:r>
            <a:r>
              <a:rPr lang="ru-RU" sz="1400" b="1">
                <a:solidFill>
                  <a:srgbClr val="CC3300"/>
                </a:solidFill>
              </a:rPr>
              <a:t>+ АМИДЫ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536700" y="115888"/>
            <a:ext cx="571500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 anchor="ctr"/>
          <a:lstStyle/>
          <a:p>
            <a:pPr>
              <a:defRPr/>
            </a:pPr>
            <a:r>
              <a:rPr lang="ru-RU" sz="1400" b="1">
                <a:solidFill>
                  <a:srgbClr val="CC3300"/>
                </a:solidFill>
              </a:rPr>
              <a:t>корм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1536700" y="1108075"/>
            <a:ext cx="5715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 anchor="ctr"/>
          <a:lstStyle/>
          <a:p>
            <a:pPr>
              <a:defRPr/>
            </a:pPr>
            <a:r>
              <a:rPr lang="ru-RU" sz="1400" b="1">
                <a:solidFill>
                  <a:srgbClr val="CC3300"/>
                </a:solidFill>
              </a:rPr>
              <a:t>РУБЕЦ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2222500" y="765175"/>
            <a:ext cx="2400300" cy="238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400" b="1">
                <a:solidFill>
                  <a:srgbClr val="CC3300"/>
                </a:solidFill>
              </a:rPr>
              <a:t>БЕЛОК     НЕПРОТ. АЗОТ</a:t>
            </a:r>
          </a:p>
          <a:p>
            <a:pPr eaLnBrk="1" hangingPunct="1"/>
            <a:endParaRPr lang="ru-RU" sz="1400" b="1">
              <a:solidFill>
                <a:srgbClr val="CC3300"/>
              </a:solidFill>
            </a:endParaRPr>
          </a:p>
          <a:p>
            <a:pPr eaLnBrk="1" hangingPunct="1"/>
            <a:r>
              <a:rPr lang="ru-RU" sz="1400" b="1">
                <a:solidFill>
                  <a:srgbClr val="CC3300"/>
                </a:solidFill>
              </a:rPr>
              <a:t>      ПЕПТИДЫ</a:t>
            </a:r>
          </a:p>
          <a:p>
            <a:pPr eaLnBrk="1" hangingPunct="1"/>
            <a:endParaRPr lang="ru-RU" sz="1400" b="1">
              <a:solidFill>
                <a:srgbClr val="CC3300"/>
              </a:solidFill>
            </a:endParaRPr>
          </a:p>
          <a:p>
            <a:pPr eaLnBrk="1" hangingPunct="1"/>
            <a:r>
              <a:rPr lang="ru-RU" sz="1400" b="1">
                <a:solidFill>
                  <a:srgbClr val="CC3300"/>
                </a:solidFill>
              </a:rPr>
              <a:t>            АМИНО-</a:t>
            </a:r>
          </a:p>
          <a:p>
            <a:pPr eaLnBrk="1" hangingPunct="1"/>
            <a:r>
              <a:rPr lang="ru-RU" sz="1400" b="1">
                <a:solidFill>
                  <a:srgbClr val="CC3300"/>
                </a:solidFill>
              </a:rPr>
              <a:t>            КИСЛОТЫ</a:t>
            </a:r>
          </a:p>
          <a:p>
            <a:pPr eaLnBrk="1" hangingPunct="1"/>
            <a:r>
              <a:rPr lang="ru-RU" sz="1400" b="1">
                <a:solidFill>
                  <a:srgbClr val="CC3300"/>
                </a:solidFill>
              </a:rPr>
              <a:t> </a:t>
            </a:r>
          </a:p>
          <a:p>
            <a:pPr eaLnBrk="1" hangingPunct="1"/>
            <a:r>
              <a:rPr lang="ru-RU" sz="1400" b="1">
                <a:solidFill>
                  <a:srgbClr val="CC3300"/>
                </a:solidFill>
              </a:rPr>
              <a:t>                             АММИАК</a:t>
            </a:r>
          </a:p>
          <a:p>
            <a:pPr eaLnBrk="1" hangingPunct="1"/>
            <a:endParaRPr lang="ru-RU" sz="1400" b="1">
              <a:solidFill>
                <a:srgbClr val="CC3300"/>
              </a:solidFill>
            </a:endParaRPr>
          </a:p>
          <a:p>
            <a:pPr eaLnBrk="1" hangingPunct="1"/>
            <a:r>
              <a:rPr lang="ru-RU" sz="1400" b="1">
                <a:solidFill>
                  <a:srgbClr val="CC3300"/>
                </a:solidFill>
              </a:rPr>
              <a:t>   МИКРОБНЫЙ</a:t>
            </a:r>
          </a:p>
          <a:p>
            <a:pPr eaLnBrk="1" hangingPunct="1"/>
            <a:r>
              <a:rPr lang="ru-RU" sz="1400" b="1">
                <a:solidFill>
                  <a:srgbClr val="CC3300"/>
                </a:solidFill>
              </a:rPr>
              <a:t>    БЕЛОК</a:t>
            </a:r>
          </a:p>
          <a:p>
            <a:pPr eaLnBrk="1" hangingPunct="1"/>
            <a:endParaRPr lang="ru-RU" sz="1400" b="1">
              <a:solidFill>
                <a:srgbClr val="CC3300"/>
              </a:solidFill>
            </a:endParaRPr>
          </a:p>
          <a:p>
            <a:pPr eaLnBrk="1" hangingPunct="1"/>
            <a:endParaRPr lang="ru-RU" sz="1400" b="1"/>
          </a:p>
          <a:p>
            <a:pPr eaLnBrk="1" hangingPunct="1"/>
            <a:endParaRPr lang="ru-RU" sz="1400" b="1"/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1536700" y="3336925"/>
            <a:ext cx="571500" cy="1387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>
              <a:defRPr/>
            </a:pPr>
            <a:r>
              <a:rPr lang="ru-RU" sz="1400" b="1" dirty="0">
                <a:solidFill>
                  <a:srgbClr val="CC3300"/>
                </a:solidFill>
              </a:rPr>
              <a:t>СЫЧУГ,</a:t>
            </a:r>
          </a:p>
          <a:p>
            <a:pPr>
              <a:defRPr/>
            </a:pPr>
            <a:r>
              <a:rPr lang="ru-RU" sz="1400" b="1" dirty="0">
                <a:solidFill>
                  <a:srgbClr val="CC3300"/>
                </a:solidFill>
              </a:rPr>
              <a:t>КИШЕЧНИК</a:t>
            </a: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2222500" y="3357563"/>
            <a:ext cx="2400300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200"/>
              <a:t>                              </a:t>
            </a:r>
            <a:r>
              <a:rPr lang="ru-RU" sz="1400" b="1">
                <a:solidFill>
                  <a:srgbClr val="CC3300"/>
                </a:solidFill>
              </a:rPr>
              <a:t>АМИАК</a:t>
            </a:r>
          </a:p>
          <a:p>
            <a:pPr eaLnBrk="1" hangingPunct="1"/>
            <a:r>
              <a:rPr lang="ru-RU" sz="1400" b="1">
                <a:solidFill>
                  <a:srgbClr val="CC3300"/>
                </a:solidFill>
              </a:rPr>
              <a:t>  БЕЛОК</a:t>
            </a:r>
          </a:p>
          <a:p>
            <a:pPr eaLnBrk="1" hangingPunct="1"/>
            <a:endParaRPr lang="ru-RU" sz="1400" b="1">
              <a:solidFill>
                <a:srgbClr val="CC3300"/>
              </a:solidFill>
            </a:endParaRPr>
          </a:p>
          <a:p>
            <a:pPr eaLnBrk="1" hangingPunct="1"/>
            <a:r>
              <a:rPr lang="ru-RU" sz="1400" b="1">
                <a:solidFill>
                  <a:srgbClr val="CC3300"/>
                </a:solidFill>
              </a:rPr>
              <a:t>                            АМИНО</a:t>
            </a:r>
          </a:p>
          <a:p>
            <a:pPr eaLnBrk="1" hangingPunct="1"/>
            <a:r>
              <a:rPr lang="ru-RU" sz="1400" b="1">
                <a:solidFill>
                  <a:srgbClr val="CC3300"/>
                </a:solidFill>
              </a:rPr>
              <a:t>                            КИСЛОТЫ</a:t>
            </a:r>
          </a:p>
          <a:p>
            <a:pPr eaLnBrk="1" hangingPunct="1"/>
            <a:r>
              <a:rPr lang="ru-RU" sz="1400" b="1"/>
              <a:t>  </a:t>
            </a:r>
          </a:p>
          <a:p>
            <a:pPr eaLnBrk="1" hangingPunct="1"/>
            <a:r>
              <a:rPr lang="ru-RU" sz="1200"/>
              <a:t>    </a:t>
            </a:r>
          </a:p>
          <a:p>
            <a:pPr eaLnBrk="1" hangingPunct="1"/>
            <a:endParaRPr lang="ru-RU" sz="1200"/>
          </a:p>
          <a:p>
            <a:pPr eaLnBrk="1" hangingPunct="1"/>
            <a:endParaRPr lang="ru-RU" sz="1200"/>
          </a:p>
          <a:p>
            <a:pPr eaLnBrk="1" hangingPunct="1"/>
            <a:r>
              <a:rPr lang="ru-RU" sz="1200"/>
              <a:t>                                         </a:t>
            </a:r>
            <a:endParaRPr lang="ru-RU"/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1547813" y="4868863"/>
            <a:ext cx="457200" cy="1828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 anchor="ctr"/>
          <a:lstStyle/>
          <a:p>
            <a:pPr>
              <a:defRPr/>
            </a:pPr>
            <a:r>
              <a:rPr lang="ru-RU" sz="1400" b="1">
                <a:solidFill>
                  <a:srgbClr val="CC3300"/>
                </a:solidFill>
              </a:rPr>
              <a:t>КАЛ</a:t>
            </a:r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2222500" y="4868863"/>
            <a:ext cx="2400300" cy="18589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200"/>
              <a:t>                                       </a:t>
            </a:r>
            <a:endParaRPr lang="ru-RU" sz="1200">
              <a:solidFill>
                <a:srgbClr val="CC3300"/>
              </a:solidFill>
            </a:endParaRPr>
          </a:p>
          <a:p>
            <a:pPr eaLnBrk="1" hangingPunct="1"/>
            <a:r>
              <a:rPr lang="ru-RU" sz="1200">
                <a:solidFill>
                  <a:srgbClr val="CC3300"/>
                </a:solidFill>
              </a:rPr>
              <a:t>                        </a:t>
            </a:r>
            <a:r>
              <a:rPr lang="ru-RU" sz="1400" b="1">
                <a:solidFill>
                  <a:srgbClr val="CC3300"/>
                </a:solidFill>
              </a:rPr>
              <a:t>ОБМЕННЫЙ</a:t>
            </a:r>
          </a:p>
          <a:p>
            <a:pPr eaLnBrk="1" hangingPunct="1"/>
            <a:r>
              <a:rPr lang="ru-RU" sz="1400" b="1">
                <a:solidFill>
                  <a:srgbClr val="CC3300"/>
                </a:solidFill>
              </a:rPr>
              <a:t>                        АЗОТ </a:t>
            </a:r>
          </a:p>
          <a:p>
            <a:pPr eaLnBrk="1" hangingPunct="1"/>
            <a:r>
              <a:rPr lang="ru-RU" sz="1400" b="1">
                <a:solidFill>
                  <a:srgbClr val="CC3300"/>
                </a:solidFill>
              </a:rPr>
              <a:t>                        КАЛА</a:t>
            </a:r>
          </a:p>
          <a:p>
            <a:pPr eaLnBrk="1" hangingPunct="1"/>
            <a:endParaRPr lang="ru-RU" sz="1400" b="1">
              <a:solidFill>
                <a:srgbClr val="CC3300"/>
              </a:solidFill>
            </a:endParaRPr>
          </a:p>
          <a:p>
            <a:pPr eaLnBrk="1" hangingPunct="1"/>
            <a:endParaRPr lang="ru-RU" sz="1400" b="1">
              <a:solidFill>
                <a:srgbClr val="CC3300"/>
              </a:solidFill>
            </a:endParaRPr>
          </a:p>
          <a:p>
            <a:pPr eaLnBrk="1" hangingPunct="1"/>
            <a:r>
              <a:rPr lang="ru-RU" sz="1400" b="1">
                <a:solidFill>
                  <a:srgbClr val="CC3300"/>
                </a:solidFill>
              </a:rPr>
              <a:t>НЕПЕРЕВАРЕННЫЕ</a:t>
            </a:r>
          </a:p>
          <a:p>
            <a:pPr eaLnBrk="1" hangingPunct="1"/>
            <a:r>
              <a:rPr lang="ru-RU" sz="1400" b="1">
                <a:solidFill>
                  <a:srgbClr val="CC3300"/>
                </a:solidFill>
              </a:rPr>
              <a:t>АЗОТ, ВЕЩЕСТВА</a:t>
            </a:r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5219700" y="908050"/>
            <a:ext cx="1371600" cy="2057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sz="1200"/>
          </a:p>
          <a:p>
            <a:pPr eaLnBrk="1" hangingPunct="1"/>
            <a:r>
              <a:rPr lang="ru-RU" sz="1400" b="1">
                <a:solidFill>
                  <a:srgbClr val="CC3300"/>
                </a:solidFill>
              </a:rPr>
              <a:t>МОЧЕВИНА</a:t>
            </a:r>
          </a:p>
          <a:p>
            <a:pPr eaLnBrk="1" hangingPunct="1"/>
            <a:endParaRPr lang="ru-RU" sz="1400" b="1">
              <a:solidFill>
                <a:srgbClr val="CC3300"/>
              </a:solidFill>
            </a:endParaRPr>
          </a:p>
          <a:p>
            <a:pPr eaLnBrk="1" hangingPunct="1"/>
            <a:endParaRPr lang="ru-RU" sz="1400" b="1">
              <a:solidFill>
                <a:srgbClr val="CC3300"/>
              </a:solidFill>
            </a:endParaRPr>
          </a:p>
          <a:p>
            <a:pPr eaLnBrk="1" hangingPunct="1"/>
            <a:r>
              <a:rPr lang="ru-RU" sz="1400" b="1">
                <a:solidFill>
                  <a:srgbClr val="CC3300"/>
                </a:solidFill>
              </a:rPr>
              <a:t>АММИАК</a:t>
            </a:r>
          </a:p>
          <a:p>
            <a:pPr eaLnBrk="1" hangingPunct="1"/>
            <a:endParaRPr lang="ru-RU" sz="1400" b="1">
              <a:solidFill>
                <a:srgbClr val="CC3300"/>
              </a:solidFill>
            </a:endParaRPr>
          </a:p>
          <a:p>
            <a:pPr eaLnBrk="1" hangingPunct="1"/>
            <a:endParaRPr lang="ru-RU" sz="1400" b="1">
              <a:solidFill>
                <a:srgbClr val="CC3300"/>
              </a:solidFill>
            </a:endParaRPr>
          </a:p>
          <a:p>
            <a:pPr eaLnBrk="1" hangingPunct="1"/>
            <a:r>
              <a:rPr lang="ru-RU" sz="1400" b="1">
                <a:solidFill>
                  <a:srgbClr val="CC3300"/>
                </a:solidFill>
              </a:rPr>
              <a:t>АМИНОКИС</a:t>
            </a:r>
          </a:p>
          <a:p>
            <a:pPr eaLnBrk="1" hangingPunct="1"/>
            <a:r>
              <a:rPr lang="ru-RU" sz="1400" b="1">
                <a:solidFill>
                  <a:srgbClr val="CC3300"/>
                </a:solidFill>
              </a:rPr>
              <a:t>ЛОТЫ</a:t>
            </a:r>
          </a:p>
        </p:txBody>
      </p:sp>
      <p:sp>
        <p:nvSpPr>
          <p:cNvPr id="8203" name="Text Box 12"/>
          <p:cNvSpPr txBox="1">
            <a:spLocks noChangeArrowheads="1"/>
          </p:cNvSpPr>
          <p:nvPr/>
        </p:nvSpPr>
        <p:spPr bwMode="auto">
          <a:xfrm>
            <a:off x="5216525" y="3606800"/>
            <a:ext cx="13716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400" b="1">
                <a:solidFill>
                  <a:srgbClr val="CC3300"/>
                </a:solidFill>
              </a:rPr>
              <a:t>ТКАНЕВЫЙ</a:t>
            </a:r>
          </a:p>
          <a:p>
            <a:pPr eaLnBrk="1" hangingPunct="1"/>
            <a:r>
              <a:rPr lang="ru-RU" sz="1400" b="1">
                <a:solidFill>
                  <a:srgbClr val="CC3300"/>
                </a:solidFill>
              </a:rPr>
              <a:t>АЗОТ</a:t>
            </a:r>
          </a:p>
        </p:txBody>
      </p:sp>
      <p:sp>
        <p:nvSpPr>
          <p:cNvPr id="8204" name="Text Box 13"/>
          <p:cNvSpPr txBox="1">
            <a:spLocks noChangeArrowheads="1"/>
          </p:cNvSpPr>
          <p:nvPr/>
        </p:nvSpPr>
        <p:spPr bwMode="auto">
          <a:xfrm>
            <a:off x="5219700" y="5229225"/>
            <a:ext cx="1485900" cy="1028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200"/>
              <a:t>    </a:t>
            </a:r>
            <a:r>
              <a:rPr lang="ru-RU" sz="1400" b="1">
                <a:solidFill>
                  <a:srgbClr val="CC3300"/>
                </a:solidFill>
              </a:rPr>
              <a:t>МОЧЕВИНА</a:t>
            </a:r>
          </a:p>
          <a:p>
            <a:pPr eaLnBrk="1" hangingPunct="1"/>
            <a:endParaRPr lang="ru-RU" sz="1400" b="1">
              <a:solidFill>
                <a:srgbClr val="CC3300"/>
              </a:solidFill>
            </a:endParaRPr>
          </a:p>
          <a:p>
            <a:pPr eaLnBrk="1" hangingPunct="1"/>
            <a:r>
              <a:rPr lang="ru-RU" sz="1300" b="1">
                <a:solidFill>
                  <a:srgbClr val="CC3300"/>
                </a:solidFill>
              </a:rPr>
              <a:t>ЭНДОГЕННЫЙ АЗОТ МОЧИ</a:t>
            </a:r>
          </a:p>
        </p:txBody>
      </p:sp>
      <p:sp>
        <p:nvSpPr>
          <p:cNvPr id="17421" name="Text Box 14"/>
          <p:cNvSpPr txBox="1">
            <a:spLocks noChangeArrowheads="1"/>
          </p:cNvSpPr>
          <p:nvPr/>
        </p:nvSpPr>
        <p:spPr bwMode="auto">
          <a:xfrm>
            <a:off x="7235825" y="1268413"/>
            <a:ext cx="457200" cy="1355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 anchor="ctr"/>
          <a:lstStyle/>
          <a:p>
            <a:pPr>
              <a:defRPr/>
            </a:pPr>
            <a:r>
              <a:rPr lang="ru-RU" sz="1400" b="1" dirty="0">
                <a:solidFill>
                  <a:srgbClr val="CC3300"/>
                </a:solidFill>
              </a:rPr>
              <a:t>ПЕЧЕНЬ</a:t>
            </a:r>
          </a:p>
        </p:txBody>
      </p:sp>
      <p:sp>
        <p:nvSpPr>
          <p:cNvPr id="17422" name="Text Box 15"/>
          <p:cNvSpPr txBox="1">
            <a:spLocks noChangeArrowheads="1"/>
          </p:cNvSpPr>
          <p:nvPr/>
        </p:nvSpPr>
        <p:spPr bwMode="auto">
          <a:xfrm>
            <a:off x="7283450" y="3429000"/>
            <a:ext cx="457200" cy="1028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 anchor="ctr"/>
          <a:lstStyle/>
          <a:p>
            <a:pPr>
              <a:defRPr/>
            </a:pPr>
            <a:r>
              <a:rPr lang="ru-RU" sz="1400" b="1" dirty="0">
                <a:solidFill>
                  <a:srgbClr val="CC3300"/>
                </a:solidFill>
              </a:rPr>
              <a:t>ТКАНИ</a:t>
            </a:r>
          </a:p>
        </p:txBody>
      </p:sp>
      <p:sp>
        <p:nvSpPr>
          <p:cNvPr id="17423" name="Text Box 16"/>
          <p:cNvSpPr txBox="1">
            <a:spLocks noChangeArrowheads="1"/>
          </p:cNvSpPr>
          <p:nvPr/>
        </p:nvSpPr>
        <p:spPr bwMode="auto">
          <a:xfrm>
            <a:off x="7308850" y="5229225"/>
            <a:ext cx="457200" cy="10048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 anchor="ctr"/>
          <a:lstStyle/>
          <a:p>
            <a:pPr>
              <a:defRPr/>
            </a:pPr>
            <a:r>
              <a:rPr lang="ru-RU" sz="1400" b="1" dirty="0">
                <a:solidFill>
                  <a:srgbClr val="CC3300"/>
                </a:solidFill>
              </a:rPr>
              <a:t>МОЧА</a:t>
            </a:r>
          </a:p>
        </p:txBody>
      </p:sp>
      <p:sp>
        <p:nvSpPr>
          <p:cNvPr id="8208" name="Text Box 17"/>
          <p:cNvSpPr txBox="1">
            <a:spLocks noChangeArrowheads="1"/>
          </p:cNvSpPr>
          <p:nvPr/>
        </p:nvSpPr>
        <p:spPr bwMode="auto">
          <a:xfrm>
            <a:off x="5292725" y="0"/>
            <a:ext cx="1328738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400" b="1">
                <a:solidFill>
                  <a:srgbClr val="CC3300"/>
                </a:solidFill>
              </a:rPr>
              <a:t>МОЧЕВИНА  </a:t>
            </a:r>
          </a:p>
        </p:txBody>
      </p:sp>
      <p:sp>
        <p:nvSpPr>
          <p:cNvPr id="17425" name="Rectangle 18"/>
          <p:cNvSpPr>
            <a:spLocks noChangeArrowheads="1"/>
          </p:cNvSpPr>
          <p:nvPr/>
        </p:nvSpPr>
        <p:spPr bwMode="auto">
          <a:xfrm>
            <a:off x="7210425" y="44450"/>
            <a:ext cx="457200" cy="863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 anchor="ctr"/>
          <a:lstStyle/>
          <a:p>
            <a:pPr>
              <a:defRPr/>
            </a:pPr>
            <a:r>
              <a:rPr lang="ru-RU" sz="1400" b="1" dirty="0">
                <a:solidFill>
                  <a:srgbClr val="CC3300"/>
                </a:solidFill>
              </a:rPr>
              <a:t>СЛЮНА</a:t>
            </a:r>
          </a:p>
        </p:txBody>
      </p:sp>
      <p:sp>
        <p:nvSpPr>
          <p:cNvPr id="8210" name="Line 19"/>
          <p:cNvSpPr>
            <a:spLocks noChangeShapeType="1"/>
          </p:cNvSpPr>
          <p:nvPr/>
        </p:nvSpPr>
        <p:spPr bwMode="auto">
          <a:xfrm>
            <a:off x="2484438" y="476250"/>
            <a:ext cx="0" cy="2889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1" name="Line 20"/>
          <p:cNvSpPr>
            <a:spLocks noChangeShapeType="1"/>
          </p:cNvSpPr>
          <p:nvPr/>
        </p:nvSpPr>
        <p:spPr bwMode="auto">
          <a:xfrm>
            <a:off x="3492500" y="404813"/>
            <a:ext cx="0" cy="431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2" name="Line 21"/>
          <p:cNvSpPr>
            <a:spLocks noChangeShapeType="1"/>
          </p:cNvSpPr>
          <p:nvPr/>
        </p:nvSpPr>
        <p:spPr bwMode="auto">
          <a:xfrm flipH="1">
            <a:off x="3635375" y="260350"/>
            <a:ext cx="1728788" cy="5762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3" name="Line 22"/>
          <p:cNvSpPr>
            <a:spLocks noChangeShapeType="1"/>
          </p:cNvSpPr>
          <p:nvPr/>
        </p:nvSpPr>
        <p:spPr bwMode="auto">
          <a:xfrm>
            <a:off x="2411413" y="1052513"/>
            <a:ext cx="0" cy="24479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4" name="Line 23"/>
          <p:cNvSpPr>
            <a:spLocks noChangeShapeType="1"/>
          </p:cNvSpPr>
          <p:nvPr/>
        </p:nvSpPr>
        <p:spPr bwMode="auto">
          <a:xfrm>
            <a:off x="2411413" y="3860800"/>
            <a:ext cx="0" cy="22320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5" name="Line 24"/>
          <p:cNvSpPr>
            <a:spLocks noChangeShapeType="1"/>
          </p:cNvSpPr>
          <p:nvPr/>
        </p:nvSpPr>
        <p:spPr bwMode="auto">
          <a:xfrm>
            <a:off x="4211638" y="1052513"/>
            <a:ext cx="0" cy="122396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6" name="Line 25"/>
          <p:cNvSpPr>
            <a:spLocks noChangeShapeType="1"/>
          </p:cNvSpPr>
          <p:nvPr/>
        </p:nvSpPr>
        <p:spPr bwMode="auto">
          <a:xfrm>
            <a:off x="2484438" y="1052513"/>
            <a:ext cx="215900" cy="14446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7" name="Line 26"/>
          <p:cNvSpPr>
            <a:spLocks noChangeShapeType="1"/>
          </p:cNvSpPr>
          <p:nvPr/>
        </p:nvSpPr>
        <p:spPr bwMode="auto">
          <a:xfrm>
            <a:off x="2843213" y="1484313"/>
            <a:ext cx="360362" cy="14446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8" name="Line 27"/>
          <p:cNvSpPr>
            <a:spLocks noChangeShapeType="1"/>
          </p:cNvSpPr>
          <p:nvPr/>
        </p:nvSpPr>
        <p:spPr bwMode="auto">
          <a:xfrm>
            <a:off x="3348038" y="2133600"/>
            <a:ext cx="431800" cy="1428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9" name="Line 28"/>
          <p:cNvSpPr>
            <a:spLocks noChangeShapeType="1"/>
          </p:cNvSpPr>
          <p:nvPr/>
        </p:nvSpPr>
        <p:spPr bwMode="auto">
          <a:xfrm flipH="1">
            <a:off x="2843213" y="2349500"/>
            <a:ext cx="720725" cy="3587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20" name="Line 29"/>
          <p:cNvSpPr>
            <a:spLocks noChangeShapeType="1"/>
          </p:cNvSpPr>
          <p:nvPr/>
        </p:nvSpPr>
        <p:spPr bwMode="auto">
          <a:xfrm>
            <a:off x="2627313" y="1484313"/>
            <a:ext cx="0" cy="11525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21" name="Line 30"/>
          <p:cNvSpPr>
            <a:spLocks noChangeShapeType="1"/>
          </p:cNvSpPr>
          <p:nvPr/>
        </p:nvSpPr>
        <p:spPr bwMode="auto">
          <a:xfrm flipV="1">
            <a:off x="4356100" y="1916113"/>
            <a:ext cx="1008063" cy="36036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22" name="Line 31"/>
          <p:cNvSpPr>
            <a:spLocks noChangeShapeType="1"/>
          </p:cNvSpPr>
          <p:nvPr/>
        </p:nvSpPr>
        <p:spPr bwMode="auto">
          <a:xfrm flipV="1">
            <a:off x="5940425" y="333375"/>
            <a:ext cx="0" cy="7191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23" name="Line 32"/>
          <p:cNvSpPr>
            <a:spLocks noChangeShapeType="1"/>
          </p:cNvSpPr>
          <p:nvPr/>
        </p:nvSpPr>
        <p:spPr bwMode="auto">
          <a:xfrm>
            <a:off x="3851275" y="2636838"/>
            <a:ext cx="0" cy="79216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24" name="Line 33"/>
          <p:cNvSpPr>
            <a:spLocks noChangeShapeType="1"/>
          </p:cNvSpPr>
          <p:nvPr/>
        </p:nvSpPr>
        <p:spPr bwMode="auto">
          <a:xfrm flipV="1">
            <a:off x="4067175" y="1989138"/>
            <a:ext cx="1296988" cy="13684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25" name="Line 34"/>
          <p:cNvSpPr>
            <a:spLocks noChangeShapeType="1"/>
          </p:cNvSpPr>
          <p:nvPr/>
        </p:nvSpPr>
        <p:spPr bwMode="auto">
          <a:xfrm flipV="1">
            <a:off x="4284663" y="2708275"/>
            <a:ext cx="1079500" cy="12969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26" name="Line 35"/>
          <p:cNvSpPr>
            <a:spLocks noChangeShapeType="1"/>
          </p:cNvSpPr>
          <p:nvPr/>
        </p:nvSpPr>
        <p:spPr bwMode="auto">
          <a:xfrm flipH="1">
            <a:off x="4427538" y="4076700"/>
            <a:ext cx="1008062" cy="11525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27" name="Line 36"/>
          <p:cNvSpPr>
            <a:spLocks noChangeShapeType="1"/>
          </p:cNvSpPr>
          <p:nvPr/>
        </p:nvSpPr>
        <p:spPr bwMode="auto">
          <a:xfrm flipH="1">
            <a:off x="6443663" y="260350"/>
            <a:ext cx="649287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28" name="Line 37"/>
          <p:cNvSpPr>
            <a:spLocks noChangeShapeType="1"/>
          </p:cNvSpPr>
          <p:nvPr/>
        </p:nvSpPr>
        <p:spPr bwMode="auto">
          <a:xfrm>
            <a:off x="7451725" y="11255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29" name="Line 38"/>
          <p:cNvSpPr>
            <a:spLocks noChangeShapeType="1"/>
          </p:cNvSpPr>
          <p:nvPr/>
        </p:nvSpPr>
        <p:spPr bwMode="auto">
          <a:xfrm flipV="1">
            <a:off x="7451725" y="908050"/>
            <a:ext cx="0" cy="3603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30" name="Line 39"/>
          <p:cNvSpPr>
            <a:spLocks noChangeShapeType="1"/>
          </p:cNvSpPr>
          <p:nvPr/>
        </p:nvSpPr>
        <p:spPr bwMode="auto">
          <a:xfrm>
            <a:off x="6516688" y="1196975"/>
            <a:ext cx="1439862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31" name="Line 40"/>
          <p:cNvSpPr>
            <a:spLocks noChangeShapeType="1"/>
          </p:cNvSpPr>
          <p:nvPr/>
        </p:nvSpPr>
        <p:spPr bwMode="auto">
          <a:xfrm>
            <a:off x="7956550" y="1268413"/>
            <a:ext cx="0" cy="46085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48" name="Line 41"/>
          <p:cNvSpPr>
            <a:spLocks noChangeShapeType="1"/>
          </p:cNvSpPr>
          <p:nvPr/>
        </p:nvSpPr>
        <p:spPr bwMode="auto">
          <a:xfrm flipH="1">
            <a:off x="7596188" y="5805488"/>
            <a:ext cx="360362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vert270"/>
          <a:lstStyle/>
          <a:p>
            <a:pPr>
              <a:defRPr/>
            </a:pPr>
            <a:endParaRPr lang="ru-RU"/>
          </a:p>
        </p:txBody>
      </p:sp>
      <p:sp>
        <p:nvSpPr>
          <p:cNvPr id="8233" name="Line 42"/>
          <p:cNvSpPr>
            <a:spLocks noChangeShapeType="1"/>
          </p:cNvSpPr>
          <p:nvPr/>
        </p:nvSpPr>
        <p:spPr bwMode="auto">
          <a:xfrm>
            <a:off x="6443663" y="3933825"/>
            <a:ext cx="935037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34" name="Line 43"/>
          <p:cNvSpPr>
            <a:spLocks noChangeShapeType="1"/>
          </p:cNvSpPr>
          <p:nvPr/>
        </p:nvSpPr>
        <p:spPr bwMode="auto">
          <a:xfrm>
            <a:off x="6659563" y="1916113"/>
            <a:ext cx="576262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35" name="Line 44"/>
          <p:cNvSpPr>
            <a:spLocks noChangeShapeType="1"/>
          </p:cNvSpPr>
          <p:nvPr/>
        </p:nvSpPr>
        <p:spPr bwMode="auto">
          <a:xfrm>
            <a:off x="7451725" y="2708275"/>
            <a:ext cx="0" cy="7191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36" name="Line 45"/>
          <p:cNvSpPr>
            <a:spLocks noChangeShapeType="1"/>
          </p:cNvSpPr>
          <p:nvPr/>
        </p:nvSpPr>
        <p:spPr bwMode="auto">
          <a:xfrm>
            <a:off x="7524750" y="4508500"/>
            <a:ext cx="0" cy="7191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37" name="Line 46"/>
          <p:cNvSpPr>
            <a:spLocks noChangeShapeType="1"/>
          </p:cNvSpPr>
          <p:nvPr/>
        </p:nvSpPr>
        <p:spPr bwMode="auto">
          <a:xfrm>
            <a:off x="5435600" y="4076700"/>
            <a:ext cx="0" cy="15843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38" name="Line 47"/>
          <p:cNvSpPr>
            <a:spLocks noChangeShapeType="1"/>
          </p:cNvSpPr>
          <p:nvPr/>
        </p:nvSpPr>
        <p:spPr bwMode="auto">
          <a:xfrm>
            <a:off x="6661150" y="5373688"/>
            <a:ext cx="6477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39" name="Line 48"/>
          <p:cNvSpPr>
            <a:spLocks noChangeShapeType="1"/>
          </p:cNvSpPr>
          <p:nvPr/>
        </p:nvSpPr>
        <p:spPr bwMode="auto">
          <a:xfrm flipV="1">
            <a:off x="5508625" y="1412875"/>
            <a:ext cx="358775" cy="2873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40" name="Line 49"/>
          <p:cNvSpPr>
            <a:spLocks noChangeShapeType="1"/>
          </p:cNvSpPr>
          <p:nvPr/>
        </p:nvSpPr>
        <p:spPr bwMode="auto">
          <a:xfrm flipV="1">
            <a:off x="5508625" y="2060575"/>
            <a:ext cx="431800" cy="2889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41" name="Line 50"/>
          <p:cNvSpPr>
            <a:spLocks noChangeShapeType="1"/>
          </p:cNvSpPr>
          <p:nvPr/>
        </p:nvSpPr>
        <p:spPr bwMode="auto">
          <a:xfrm flipH="1" flipV="1">
            <a:off x="6588125" y="4292600"/>
            <a:ext cx="720725" cy="9366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58" name="Text Box 51"/>
          <p:cNvSpPr txBox="1">
            <a:spLocks noChangeArrowheads="1"/>
          </p:cNvSpPr>
          <p:nvPr/>
        </p:nvSpPr>
        <p:spPr bwMode="auto">
          <a:xfrm>
            <a:off x="323850" y="692150"/>
            <a:ext cx="553998" cy="501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</a:rPr>
              <a:t>ОБМЕН АЗОТА У ЖВАЧНЫХ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Text Box 2"/>
          <p:cNvSpPr txBox="1">
            <a:spLocks noChangeArrowheads="1"/>
          </p:cNvSpPr>
          <p:nvPr/>
        </p:nvSpPr>
        <p:spPr bwMode="auto">
          <a:xfrm>
            <a:off x="323850" y="908050"/>
            <a:ext cx="849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24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title"/>
          </p:nvPr>
        </p:nvSpPr>
        <p:spPr>
          <a:xfrm>
            <a:off x="899592" y="779684"/>
            <a:ext cx="6912768" cy="1143000"/>
          </a:xfrm>
        </p:spPr>
        <p:txBody>
          <a:bodyPr>
            <a:normAutofit fontScale="90000"/>
          </a:bodyPr>
          <a:lstStyle/>
          <a:p>
            <a:pPr marL="0" indent="0" algn="l" eaLnBrk="1" hangingPunct="1">
              <a:buNone/>
              <a:defRPr/>
            </a:pPr>
            <a:r>
              <a:rPr lang="ru-RU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Методы </a:t>
            </a:r>
            <a:r>
              <a:rPr lang="ru-RU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изучения </a:t>
            </a:r>
            <a:r>
              <a:rPr lang="ru-RU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обмена </a:t>
            </a:r>
            <a:r>
              <a:rPr lang="ru-RU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веществ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000" b="1" baseline="-2500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955447" y="2276872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Метод контрольных животных</a:t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позволяет определить использование питательных веществ кормов при разных условиях кормления и материальные изменения в теле растущих и откармливаемых животных</a:t>
            </a:r>
            <a:b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Метод меченных атомов</a:t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изотопы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en-US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 </a:t>
            </a:r>
            <a:r>
              <a:rPr lang="en-US" sz="2000" b="1" baseline="-25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14</a:t>
            </a:r>
            <a:r>
              <a:rPr lang="ru-RU" sz="2000" b="1" baseline="-25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15</a:t>
            </a:r>
            <a:r>
              <a:rPr lang="en-US" sz="2000" b="1" baseline="-25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</a:t>
            </a:r>
            <a:r>
              <a:rPr lang="en-US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 </a:t>
            </a:r>
            <a:r>
              <a:rPr lang="ru-RU" sz="1800" b="1" baseline="-25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31, </a:t>
            </a:r>
            <a:r>
              <a:rPr lang="ru-RU" sz="1800" b="1" baseline="-25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083310" y="1988840"/>
            <a:ext cx="7737161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Балансовый метод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 </a:t>
            </a:r>
            <a:r>
              <a:rPr lang="ru-RU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отл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=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корма –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кала –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мочи </a:t>
            </a:r>
            <a:b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 </a:t>
            </a:r>
            <a:r>
              <a:rPr lang="ru-RU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отл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=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корма –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кала –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мочи 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молока</a:t>
            </a:r>
            <a:b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 </a:t>
            </a:r>
            <a:r>
              <a:rPr lang="ru-RU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отл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.= С корма – С кала – С мочи – С </a:t>
            </a: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газов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 </a:t>
            </a:r>
            <a:r>
              <a:rPr lang="ru-RU" sz="2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отл</a:t>
            </a: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.= С корма – С кала – С мочи – С </a:t>
            </a: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газов </a:t>
            </a: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С молока</a:t>
            </a:r>
            <a:b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" indent="0">
              <a:buNone/>
            </a:pP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Белок </a:t>
            </a: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продукции: </a:t>
            </a:r>
            <a:r>
              <a:rPr lang="en-US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 (16.67%) </a:t>
            </a: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С (52,54 %)</a:t>
            </a:r>
            <a:b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Жир продукции:     С (76,5 %).</a:t>
            </a:r>
            <a:endParaRPr lang="ru-RU" sz="2000" b="1" baseline="-250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sz="2400" dirty="0"/>
          </a:p>
        </p:txBody>
      </p:sp>
      <p:sp>
        <p:nvSpPr>
          <p:cNvPr id="7" name="Rectangle 3"/>
          <p:cNvSpPr txBox="1">
            <a:spLocks noGrp="1" noChangeArrowheads="1"/>
          </p:cNvSpPr>
          <p:nvPr>
            <p:ph type="title"/>
          </p:nvPr>
        </p:nvSpPr>
        <p:spPr>
          <a:xfrm>
            <a:off x="1077590" y="404664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 fontScale="900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4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Методы изучения обмена веществ</a:t>
            </a: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000" baseline="-2500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17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23528" y="2060848"/>
            <a:ext cx="363608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indent="0">
              <a:buNone/>
              <a:defRPr/>
            </a:pPr>
            <a:r>
              <a:rPr lang="ru-RU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Респирационная</a:t>
            </a:r>
            <a:r>
              <a:rPr lang="ru-RU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камера</a:t>
            </a:r>
            <a:endParaRPr lang="ru-RU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Picture 3" descr="респкам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880" y="1010422"/>
            <a:ext cx="5544615" cy="49397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7361" y="2979688"/>
            <a:ext cx="3388660" cy="2139518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336600"/>
                </a:solidFill>
              </a:rPr>
              <a:t>Разработчики: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В.В</a:t>
            </a:r>
            <a:r>
              <a:rPr lang="ru-RU" sz="1600" b="1" dirty="0">
                <a:solidFill>
                  <a:srgbClr val="FF0000"/>
                </a:solidFill>
              </a:rPr>
              <a:t>. Пашутин</a:t>
            </a:r>
            <a:r>
              <a:rPr lang="ru-RU" sz="1600" b="1" dirty="0">
                <a:solidFill>
                  <a:srgbClr val="0000FF"/>
                </a:solidFill>
              </a:rPr>
              <a:t>, </a:t>
            </a:r>
            <a:r>
              <a:rPr lang="ru-RU" sz="1600" b="1" dirty="0">
                <a:solidFill>
                  <a:srgbClr val="FF0000"/>
                </a:solidFill>
              </a:rPr>
              <a:t>А.А. Лихачев</a:t>
            </a:r>
            <a:r>
              <a:rPr lang="ru-RU" sz="1600" b="1" dirty="0">
                <a:solidFill>
                  <a:srgbClr val="0000FF"/>
                </a:solidFill>
              </a:rPr>
              <a:t>, </a:t>
            </a:r>
            <a:r>
              <a:rPr lang="ru-RU" sz="1600" b="1" dirty="0">
                <a:solidFill>
                  <a:srgbClr val="FF0000"/>
                </a:solidFill>
              </a:rPr>
              <a:t>М.Н. </a:t>
            </a:r>
            <a:r>
              <a:rPr lang="ru-RU" sz="1600" b="1" dirty="0" err="1" smtClean="0">
                <a:solidFill>
                  <a:srgbClr val="FF0000"/>
                </a:solidFill>
              </a:rPr>
              <a:t>Шатерников</a:t>
            </a:r>
            <a:r>
              <a:rPr lang="ru-RU" sz="1600" b="1" dirty="0" smtClean="0"/>
              <a:t>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95288" y="5661025"/>
            <a:ext cx="316865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200" b="1"/>
              <a:t>Альбрехт Тэер                    (1772 – 1828)</a:t>
            </a:r>
          </a:p>
        </p:txBody>
      </p:sp>
      <p:pic>
        <p:nvPicPr>
          <p:cNvPr id="12291" name="Picture 3" descr="Тэер1"/>
          <p:cNvPicPr>
            <a:picLocks noChangeAspect="1" noChangeArrowheads="1"/>
          </p:cNvPicPr>
          <p:nvPr/>
        </p:nvPicPr>
        <p:blipFill>
          <a:blip r:embed="rId2">
            <a:lum bright="-10000" contras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" t="4755" r="14951" b="14264"/>
          <a:stretch>
            <a:fillRect/>
          </a:stretch>
        </p:blipFill>
        <p:spPr bwMode="auto">
          <a:xfrm>
            <a:off x="611188" y="1484313"/>
            <a:ext cx="2943225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140200" y="2997200"/>
            <a:ext cx="45370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500313" algn="l"/>
              </a:tabLst>
            </a:pPr>
            <a:r>
              <a:rPr lang="en-US" sz="2000" b="1">
                <a:solidFill>
                  <a:srgbClr val="008000"/>
                </a:solidFill>
              </a:rPr>
              <a:t>1 кг картофеля</a:t>
            </a:r>
            <a:r>
              <a:rPr lang="ru-RU" sz="2000" b="1">
                <a:solidFill>
                  <a:srgbClr val="008000"/>
                </a:solidFill>
              </a:rPr>
              <a:t>               </a:t>
            </a:r>
            <a:r>
              <a:rPr lang="en-US" sz="2000" b="1">
                <a:solidFill>
                  <a:srgbClr val="008000"/>
                </a:solidFill>
              </a:rPr>
              <a:t>0,5 кг сена</a:t>
            </a:r>
          </a:p>
          <a:p>
            <a:pPr>
              <a:tabLst>
                <a:tab pos="2500313" algn="l"/>
              </a:tabLst>
            </a:pPr>
            <a:r>
              <a:rPr lang="en-US" sz="2000" b="1">
                <a:solidFill>
                  <a:srgbClr val="008000"/>
                </a:solidFill>
              </a:rPr>
              <a:t>1 кг овса</a:t>
            </a:r>
            <a:r>
              <a:rPr lang="ru-RU" sz="2000" b="1">
                <a:solidFill>
                  <a:srgbClr val="008000"/>
                </a:solidFill>
              </a:rPr>
              <a:t>                          </a:t>
            </a:r>
            <a:r>
              <a:rPr lang="en-US" sz="2000" b="1">
                <a:solidFill>
                  <a:srgbClr val="008000"/>
                </a:solidFill>
              </a:rPr>
              <a:t>2,0 кг сена</a:t>
            </a:r>
          </a:p>
          <a:p>
            <a:pPr>
              <a:tabLst>
                <a:tab pos="2500313" algn="l"/>
              </a:tabLst>
            </a:pPr>
            <a:r>
              <a:rPr lang="en-US" sz="2000" b="1">
                <a:solidFill>
                  <a:srgbClr val="008000"/>
                </a:solidFill>
              </a:rPr>
              <a:t>10 кг свеклы</a:t>
            </a:r>
            <a:r>
              <a:rPr lang="ru-RU" sz="2000" b="1">
                <a:solidFill>
                  <a:srgbClr val="008000"/>
                </a:solidFill>
              </a:rPr>
              <a:t>                   </a:t>
            </a:r>
            <a:r>
              <a:rPr lang="en-US" sz="2000" b="1">
                <a:solidFill>
                  <a:srgbClr val="008000"/>
                </a:solidFill>
              </a:rPr>
              <a:t>2,0 кг сена</a:t>
            </a:r>
          </a:p>
          <a:p>
            <a:pPr>
              <a:tabLst>
                <a:tab pos="2500313" algn="l"/>
              </a:tabLst>
            </a:pPr>
            <a:r>
              <a:rPr lang="en-US" sz="2000" b="1">
                <a:solidFill>
                  <a:srgbClr val="008000"/>
                </a:solidFill>
              </a:rPr>
              <a:t>5 кг клевера</a:t>
            </a:r>
            <a:r>
              <a:rPr lang="ru-RU" sz="2000" b="1">
                <a:solidFill>
                  <a:srgbClr val="008000"/>
                </a:solidFill>
              </a:rPr>
              <a:t>                    </a:t>
            </a:r>
            <a:r>
              <a:rPr lang="en-US" sz="2000" b="1">
                <a:solidFill>
                  <a:srgbClr val="008000"/>
                </a:solidFill>
              </a:rPr>
              <a:t>1,0 кг сена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924300" y="4821238"/>
            <a:ext cx="504031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660033"/>
                </a:solidFill>
              </a:rPr>
              <a:t>широко применялась в животноводстве западноевропейских стран до 50-х годов XIX века. 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07950" y="247650"/>
            <a:ext cx="8713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Clr>
                <a:schemeClr val="accent2"/>
              </a:buClr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2.</a:t>
            </a:r>
            <a:r>
              <a:rPr lang="ru-RU" sz="2400" b="1" dirty="0" smtClean="0">
                <a:solidFill>
                  <a:schemeClr val="accent2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РАЗВИТИЯ УЧЕНИЯ ОБ ОБЩЕЙ ПИТАТЕЛЬНОСТИ КОРМОВ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635375" y="1766888"/>
            <a:ext cx="540067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ru-RU" sz="3600" b="1" dirty="0">
                <a:solidFill>
                  <a:srgbClr val="000099"/>
                </a:solidFill>
              </a:rPr>
              <a:t>1</a:t>
            </a:r>
            <a:r>
              <a:rPr lang="ru-RU" sz="3600" b="1" dirty="0" smtClean="0">
                <a:solidFill>
                  <a:srgbClr val="000099"/>
                </a:solidFill>
              </a:rPr>
              <a:t>. Сенные </a:t>
            </a:r>
            <a:r>
              <a:rPr lang="ru-RU" sz="3600" b="1" dirty="0">
                <a:solidFill>
                  <a:srgbClr val="000099"/>
                </a:solidFill>
              </a:rPr>
              <a:t>эквиваленты</a:t>
            </a:r>
          </a:p>
          <a:p>
            <a:pPr eaLnBrk="1" hangingPunct="1">
              <a:lnSpc>
                <a:spcPct val="85000"/>
              </a:lnSpc>
            </a:pPr>
            <a:r>
              <a:rPr lang="ru-RU" sz="2400" b="1" dirty="0">
                <a:solidFill>
                  <a:srgbClr val="000099"/>
                </a:solidFill>
              </a:rPr>
              <a:t>1810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84213" y="5826125"/>
            <a:ext cx="252095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200" b="1">
                <a:solidFill>
                  <a:srgbClr val="FF0000"/>
                </a:solidFill>
              </a:rPr>
              <a:t>Эмиль Вольф </a:t>
            </a:r>
            <a:r>
              <a:rPr lang="ru-RU" sz="2200" b="1"/>
              <a:t>(1818 – 1896)</a:t>
            </a:r>
          </a:p>
        </p:txBody>
      </p:sp>
      <p:pic>
        <p:nvPicPr>
          <p:cNvPr id="13315" name="Picture 3" descr="Вольф"/>
          <p:cNvPicPr>
            <a:picLocks noChangeAspect="1" noChangeArrowheads="1"/>
          </p:cNvPicPr>
          <p:nvPr/>
        </p:nvPicPr>
        <p:blipFill>
          <a:blip r:embed="rId2">
            <a:lum bright="-10000" contras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" t="4755" r="12459" b="11412"/>
          <a:stretch>
            <a:fillRect/>
          </a:stretch>
        </p:blipFill>
        <p:spPr bwMode="auto">
          <a:xfrm>
            <a:off x="454025" y="1773238"/>
            <a:ext cx="296545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3924300" y="2276475"/>
            <a:ext cx="47164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3200" b="1">
                <a:solidFill>
                  <a:srgbClr val="000099"/>
                </a:solidFill>
              </a:rPr>
              <a:t>2. </a:t>
            </a:r>
            <a:r>
              <a:rPr lang="en-US" sz="3200" b="1">
                <a:solidFill>
                  <a:srgbClr val="000099"/>
                </a:solidFill>
              </a:rPr>
              <a:t>В 1874</a:t>
            </a:r>
            <a:r>
              <a:rPr lang="ru-RU" sz="3200" b="1">
                <a:solidFill>
                  <a:srgbClr val="000099"/>
                </a:solidFill>
              </a:rPr>
              <a:t> год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ru-RU" sz="3200" b="1">
                <a:solidFill>
                  <a:srgbClr val="000099"/>
                </a:solidFill>
              </a:rPr>
              <a:t>- </a:t>
            </a:r>
            <a:r>
              <a:rPr lang="en-US" sz="3200" b="1">
                <a:solidFill>
                  <a:srgbClr val="000099"/>
                </a:solidFill>
              </a:rPr>
              <a:t>СППВ</a:t>
            </a: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3924300" y="4797425"/>
            <a:ext cx="49704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660033"/>
                </a:solidFill>
              </a:rPr>
              <a:t>применялась во многих странах мира до начала XX века</a:t>
            </a:r>
            <a:r>
              <a:rPr lang="ru-RU" sz="2400" b="1">
                <a:solidFill>
                  <a:srgbClr val="660033"/>
                </a:solidFill>
              </a:rPr>
              <a:t>, в настоящий момент довольно широко применяется в США</a:t>
            </a:r>
            <a:r>
              <a:rPr lang="en-US" sz="2400" b="1">
                <a:solidFill>
                  <a:srgbClr val="660033"/>
                </a:solidFill>
              </a:rPr>
              <a:t>.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322263" y="260350"/>
            <a:ext cx="87137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ru-RU" sz="2400" b="1">
                <a:solidFill>
                  <a:srgbClr val="FF0000"/>
                </a:solidFill>
              </a:rPr>
              <a:t>Ж.Б. Буссенго</a:t>
            </a:r>
            <a:r>
              <a:rPr lang="ru-RU" sz="2400" b="1"/>
              <a:t> – </a:t>
            </a:r>
            <a:r>
              <a:rPr lang="ru-RU" sz="2400" b="1">
                <a:solidFill>
                  <a:srgbClr val="0000FF"/>
                </a:solidFill>
              </a:rPr>
              <a:t>сенные эквиваленты на основании  </a:t>
            </a:r>
          </a:p>
          <a:p>
            <a:pPr algn="l" eaLnBrk="1" hangingPunct="1">
              <a:lnSpc>
                <a:spcPct val="80000"/>
              </a:lnSpc>
            </a:pPr>
            <a:r>
              <a:rPr lang="ru-RU" sz="2400" b="1">
                <a:solidFill>
                  <a:srgbClr val="0000FF"/>
                </a:solidFill>
              </a:rPr>
              <a:t>                              содержания азота</a:t>
            </a:r>
          </a:p>
          <a:p>
            <a:pPr algn="l" eaLnBrk="1" hangingPunct="1">
              <a:lnSpc>
                <a:spcPct val="80000"/>
              </a:lnSpc>
            </a:pPr>
            <a:endParaRPr lang="ru-RU" sz="2400" b="1">
              <a:solidFill>
                <a:srgbClr val="336600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ru-RU" sz="2400" b="1">
                <a:solidFill>
                  <a:srgbClr val="FF0000"/>
                </a:solidFill>
              </a:rPr>
              <a:t>Грувен </a:t>
            </a:r>
            <a:r>
              <a:rPr lang="ru-RU" sz="2400" b="1"/>
              <a:t>– </a:t>
            </a:r>
            <a:r>
              <a:rPr lang="ru-RU" sz="2400" b="1">
                <a:solidFill>
                  <a:srgbClr val="336600"/>
                </a:solidFill>
              </a:rPr>
              <a:t>опубликовал </a:t>
            </a:r>
            <a:r>
              <a:rPr lang="ru-RU" sz="2400" b="1">
                <a:solidFill>
                  <a:srgbClr val="0000FF"/>
                </a:solidFill>
              </a:rPr>
              <a:t>таблицы химического состава кормов</a:t>
            </a:r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3490913" y="3500438"/>
            <a:ext cx="21605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</a:rPr>
              <a:t>СППВ </a:t>
            </a:r>
            <a:r>
              <a:rPr lang="ru-RU" sz="3200" b="1"/>
              <a:t>= </a:t>
            </a:r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5364163" y="3571875"/>
            <a:ext cx="36004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>
                <a:solidFill>
                  <a:srgbClr val="336600"/>
                </a:solidFill>
              </a:rPr>
              <a:t>П протеин +П жир </a:t>
            </a:r>
            <a:r>
              <a:rPr lang="ru-RU" sz="1600" b="1">
                <a:solidFill>
                  <a:srgbClr val="336600"/>
                </a:solidFill>
              </a:rPr>
              <a:t>х</a:t>
            </a:r>
            <a:r>
              <a:rPr lang="ru-RU" sz="2400" b="1">
                <a:solidFill>
                  <a:srgbClr val="336600"/>
                </a:solidFill>
              </a:rPr>
              <a:t> </a:t>
            </a:r>
            <a:r>
              <a:rPr lang="ru-RU" sz="2400" b="1">
                <a:solidFill>
                  <a:srgbClr val="FF0000"/>
                </a:solidFill>
              </a:rPr>
              <a:t>2,25</a:t>
            </a:r>
            <a:r>
              <a:rPr lang="ru-RU" sz="2400" b="1">
                <a:solidFill>
                  <a:srgbClr val="336600"/>
                </a:solidFill>
              </a:rPr>
              <a:t> + П клетчатка + П БЭВ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116013" y="5445125"/>
            <a:ext cx="2232025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200" b="1"/>
              <a:t>Оскар Кельнер (1851 – 1911)</a:t>
            </a:r>
          </a:p>
        </p:txBody>
      </p:sp>
      <p:pic>
        <p:nvPicPr>
          <p:cNvPr id="14339" name="Picture 3" descr="Кельнер"/>
          <p:cNvPicPr>
            <a:picLocks noChangeAspect="1" noChangeArrowheads="1"/>
          </p:cNvPicPr>
          <p:nvPr/>
        </p:nvPicPr>
        <p:blipFill>
          <a:blip r:embed="rId2">
            <a:lum bright="10000" contras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" t="2881" r="6561" b="9602"/>
          <a:stretch>
            <a:fillRect/>
          </a:stretch>
        </p:blipFill>
        <p:spPr bwMode="auto">
          <a:xfrm>
            <a:off x="611188" y="692150"/>
            <a:ext cx="32924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138613" y="2192338"/>
            <a:ext cx="48974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3200" b="1">
                <a:solidFill>
                  <a:srgbClr val="0000FF"/>
                </a:solidFill>
              </a:rPr>
              <a:t>3. </a:t>
            </a:r>
            <a:r>
              <a:rPr lang="en-US" sz="3200" b="1">
                <a:solidFill>
                  <a:srgbClr val="0000FF"/>
                </a:solidFill>
              </a:rPr>
              <a:t>1905</a:t>
            </a:r>
            <a:r>
              <a:rPr lang="ru-RU" sz="3200" b="1">
                <a:solidFill>
                  <a:srgbClr val="0000FF"/>
                </a:solidFill>
              </a:rPr>
              <a:t> </a:t>
            </a:r>
            <a:r>
              <a:rPr lang="ru-RU" sz="3200" b="1">
                <a:solidFill>
                  <a:srgbClr val="000099"/>
                </a:solidFill>
              </a:rPr>
              <a:t>год – крахмальный эквивалент</a:t>
            </a:r>
            <a:endParaRPr lang="en-US" sz="3200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9789" name="Group 61"/>
          <p:cNvGraphicFramePr>
            <a:graphicFrameLocks noGrp="1"/>
          </p:cNvGraphicFramePr>
          <p:nvPr/>
        </p:nvGraphicFramePr>
        <p:xfrm>
          <a:off x="179388" y="1196975"/>
          <a:ext cx="8569325" cy="3389314"/>
        </p:xfrm>
        <a:graphic>
          <a:graphicData uri="http://schemas.openxmlformats.org/drawingml/2006/table">
            <a:tbl>
              <a:tblPr/>
              <a:tblGrid>
                <a:gridCol w="6750050"/>
                <a:gridCol w="1819275"/>
              </a:tblGrid>
              <a:tr h="9363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ПОСТУПИЛО В ОРГАНИЗМ ПИТАТЕЛЬНЫХ ВЕЩЕСТВ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ОТЛОЖЕНО В ОРГАНИЗМЕ ЖИРА, Г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1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КГ ПЕРЕВАРИМОГО БЕЛКА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КГ ПЕРЕВАРИМОГО КРАХМАЛА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1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КГ ПЕРЕВАРИМОЙ КЛЕТЧАТКИ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1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КГ ПЕРЕВАРИМОГО ЖИРА ИЗ ГРУБЫХ КОРМОВ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474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2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КГ ПЕРЕВАРИМОГО ЖИРА ИЗ СЕМЯН МАСЛИЧНЫХ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598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1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КГ ПЕРЕВАРИМОГО ЖИРА ИЗ ЗЕРНОВЫХ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526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29735" name="Text Box 7"/>
          <p:cNvSpPr txBox="1">
            <a:spLocks noChangeArrowheads="1"/>
          </p:cNvSpPr>
          <p:nvPr/>
        </p:nvSpPr>
        <p:spPr bwMode="auto">
          <a:xfrm>
            <a:off x="179388" y="333375"/>
            <a:ext cx="8569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ПРОДУКТИВНОЕ ДЕЙСТВИЕ ПИТАТЕЛЬНЫХ ВЕЩЕСТВ </a:t>
            </a: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(константы жироотложения чистых  ПВ)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512511" cy="1143000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  <a:defRPr/>
            </a:pPr>
            <a:r>
              <a:rPr lang="ru-RU" sz="3200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1.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ru-RU" sz="3200" u="sng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ОБМЕН ВЕЩЕСТВ И МЕТОДЫ ЕГО ИЗУЧЕНИЯ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611560" y="1844824"/>
            <a:ext cx="8208912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 algn="l">
              <a:spcBef>
                <a:spcPct val="5000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АССИМИЛЯЦИЯ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– </a:t>
            </a: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это усвоение ПВ или построение из неживого в живое.</a:t>
            </a:r>
          </a:p>
          <a:p>
            <a:pPr marL="45720" indent="0" algn="l">
              <a:spcBef>
                <a:spcPct val="50000"/>
              </a:spcBef>
              <a:buNone/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ДИССИМИЛЯЦИЯ – </a:t>
            </a: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разрушение живого в неживое.</a:t>
            </a:r>
          </a:p>
          <a:p>
            <a:pPr marL="45720" indent="0" algn="l">
              <a:spcBef>
                <a:spcPct val="5000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1-й этап</a:t>
            </a:r>
            <a:r>
              <a:rPr lang="ru-RU" sz="20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обмена в-в – пищеварение, которое характеризуется разложением сложных в-в до простых (белки – до аминокислот,  жиры – до  глицерина и жирных к-т,  углеводы – до </a:t>
            </a:r>
            <a:r>
              <a:rPr lang="ru-RU" sz="2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моносахаров</a:t>
            </a: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).</a:t>
            </a:r>
          </a:p>
          <a:p>
            <a:pPr marL="45720" indent="0" algn="l">
              <a:spcBef>
                <a:spcPct val="5000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2-й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этап</a:t>
            </a:r>
            <a:r>
              <a:rPr lang="ru-RU" sz="2000" b="1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– всасывание.</a:t>
            </a:r>
          </a:p>
          <a:p>
            <a:pPr marL="45720" indent="0" algn="l">
              <a:spcBef>
                <a:spcPct val="50000"/>
              </a:spcBef>
              <a:buNone/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3-й этап</a:t>
            </a:r>
            <a:r>
              <a:rPr lang="ru-RU" sz="2000" b="1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– промежуточный обмен (транспортировка ПВ, усвоение, синтез – превращение одного в-</a:t>
            </a:r>
            <a:r>
              <a:rPr lang="ru-RU" sz="2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ва</a:t>
            </a: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из другого</a:t>
            </a: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).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ChangeArrowheads="1"/>
          </p:cNvSpPr>
          <p:nvPr/>
        </p:nvSpPr>
        <p:spPr bwMode="auto">
          <a:xfrm>
            <a:off x="250825" y="1020763"/>
            <a:ext cx="806608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1000 г </a:t>
            </a:r>
            <a:r>
              <a:rPr lang="ru-RU" sz="2000" b="1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съеденной животными</a:t>
            </a:r>
            <a:r>
              <a:rPr lang="ru-RU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сырой клетчатки</a:t>
            </a:r>
            <a:r>
              <a:rPr lang="ru-RU" sz="2000" b="1" dirty="0">
                <a:solidFill>
                  <a:srgbClr val="336600"/>
                </a:solidFill>
              </a:rPr>
              <a:t> 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сена и соломы</a:t>
            </a:r>
            <a:r>
              <a:rPr lang="ru-RU" sz="2000" b="1" dirty="0">
                <a:solidFill>
                  <a:srgbClr val="336600"/>
                </a:solidFill>
              </a:rPr>
              <a:t>:</a:t>
            </a:r>
          </a:p>
          <a:p>
            <a:pPr algn="l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                14 % </a:t>
            </a:r>
            <a:r>
              <a:rPr lang="ru-RU" sz="2000" b="1" dirty="0">
                <a:solidFill>
                  <a:srgbClr val="336600"/>
                </a:solidFill>
              </a:rPr>
              <a:t>и выше  снижает отложение жира в теле на </a:t>
            </a:r>
            <a:r>
              <a:rPr lang="ru-RU" sz="2000" b="1" dirty="0">
                <a:solidFill>
                  <a:srgbClr val="FF0000"/>
                </a:solidFill>
              </a:rPr>
              <a:t>143 г</a:t>
            </a:r>
            <a:r>
              <a:rPr lang="ru-RU" sz="2000" b="1" dirty="0">
                <a:solidFill>
                  <a:srgbClr val="336600"/>
                </a:solidFill>
              </a:rPr>
              <a:t>,</a:t>
            </a:r>
          </a:p>
          <a:p>
            <a:pPr algn="l">
              <a:defRPr/>
            </a:pPr>
            <a:r>
              <a:rPr lang="ru-RU" sz="2000" b="1" dirty="0">
                <a:solidFill>
                  <a:srgbClr val="336600"/>
                </a:solidFill>
              </a:rPr>
              <a:t>                 от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10</a:t>
            </a:r>
            <a:r>
              <a:rPr lang="ru-RU" sz="2000" b="1" dirty="0">
                <a:solidFill>
                  <a:srgbClr val="336600"/>
                </a:solidFill>
              </a:rPr>
              <a:t> до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14 %</a:t>
            </a:r>
            <a:r>
              <a:rPr lang="ru-RU" sz="2000" b="1" dirty="0">
                <a:solidFill>
                  <a:srgbClr val="336600"/>
                </a:solidFill>
              </a:rPr>
              <a:t> клетчатки - на </a:t>
            </a:r>
            <a:r>
              <a:rPr lang="ru-RU" sz="2000" b="1" dirty="0">
                <a:solidFill>
                  <a:srgbClr val="FF0000"/>
                </a:solidFill>
              </a:rPr>
              <a:t>131 г</a:t>
            </a:r>
            <a:r>
              <a:rPr lang="ru-RU" sz="2000" b="1" dirty="0">
                <a:solidFill>
                  <a:srgbClr val="336600"/>
                </a:solidFill>
              </a:rPr>
              <a:t>,  </a:t>
            </a:r>
          </a:p>
          <a:p>
            <a:pPr algn="l">
              <a:defRPr/>
            </a:pPr>
            <a:r>
              <a:rPr lang="ru-RU" sz="2000" b="1" dirty="0">
                <a:solidFill>
                  <a:srgbClr val="336600"/>
                </a:solidFill>
              </a:rPr>
              <a:t>                 от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ru-RU" sz="2000" b="1" dirty="0">
                <a:solidFill>
                  <a:schemeClr val="accent2"/>
                </a:solidFill>
              </a:rPr>
              <a:t> </a:t>
            </a:r>
            <a:r>
              <a:rPr lang="ru-RU" sz="2000" b="1" dirty="0">
                <a:solidFill>
                  <a:srgbClr val="336600"/>
                </a:solidFill>
              </a:rPr>
              <a:t>до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10 %</a:t>
            </a:r>
            <a:r>
              <a:rPr lang="ru-RU" sz="2000" b="1" dirty="0">
                <a:solidFill>
                  <a:srgbClr val="336600"/>
                </a:solidFill>
              </a:rPr>
              <a:t> клетчатки - на </a:t>
            </a:r>
            <a:r>
              <a:rPr lang="ru-RU" sz="2000" b="1" dirty="0">
                <a:solidFill>
                  <a:srgbClr val="FF0000"/>
                </a:solidFill>
              </a:rPr>
              <a:t>107 г</a:t>
            </a:r>
            <a:r>
              <a:rPr lang="ru-RU" sz="2000" b="1" dirty="0">
                <a:solidFill>
                  <a:srgbClr val="336600"/>
                </a:solidFill>
              </a:rPr>
              <a:t>,</a:t>
            </a:r>
          </a:p>
          <a:p>
            <a:pPr algn="l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                6 %  </a:t>
            </a:r>
            <a:r>
              <a:rPr lang="ru-RU" sz="2000" b="1" dirty="0">
                <a:solidFill>
                  <a:srgbClr val="336600"/>
                </a:solidFill>
              </a:rPr>
              <a:t>и менее клетчатки - на </a:t>
            </a:r>
            <a:r>
              <a:rPr lang="ru-RU" sz="2000" b="1" dirty="0">
                <a:solidFill>
                  <a:srgbClr val="FF0000"/>
                </a:solidFill>
              </a:rPr>
              <a:t>82 г</a:t>
            </a:r>
            <a:r>
              <a:rPr lang="ru-RU" sz="2000" b="1" dirty="0">
                <a:solidFill>
                  <a:srgbClr val="336600"/>
                </a:solidFill>
              </a:rPr>
              <a:t>.</a:t>
            </a:r>
            <a:r>
              <a:rPr lang="en-US" sz="2000" b="1" dirty="0">
                <a:solidFill>
                  <a:srgbClr val="336600"/>
                </a:solidFill>
              </a:rPr>
              <a:t> </a:t>
            </a:r>
          </a:p>
        </p:txBody>
      </p:sp>
      <p:sp>
        <p:nvSpPr>
          <p:cNvPr id="331779" name="Rectangle 3"/>
          <p:cNvSpPr>
            <a:spLocks noChangeArrowheads="1"/>
          </p:cNvSpPr>
          <p:nvPr/>
        </p:nvSpPr>
        <p:spPr bwMode="auto">
          <a:xfrm>
            <a:off x="395288" y="3213100"/>
            <a:ext cx="79930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ru-RU" sz="20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концентрированных и </a:t>
            </a:r>
            <a:r>
              <a:rPr lang="ru-RU" sz="2000" b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корнеклубнеплодов</a:t>
            </a:r>
            <a:r>
              <a:rPr lang="ru-RU" sz="20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ru-RU" sz="2000" b="1" dirty="0">
                <a:solidFill>
                  <a:srgbClr val="000099"/>
                </a:solidFill>
              </a:rPr>
              <a:t> </a:t>
            </a:r>
            <a:r>
              <a:rPr lang="en-US" sz="2000" b="1" dirty="0">
                <a:solidFill>
                  <a:srgbClr val="000099"/>
                </a:solidFill>
              </a:rPr>
              <a:t> </a:t>
            </a:r>
            <a:endParaRPr lang="ru-RU" sz="2000" b="1" dirty="0">
              <a:solidFill>
                <a:srgbClr val="000099"/>
              </a:solidFill>
            </a:endParaRPr>
          </a:p>
          <a:p>
            <a:pPr algn="l">
              <a:defRPr/>
            </a:pPr>
            <a:endParaRPr lang="ru-RU" sz="1400" b="1" dirty="0">
              <a:solidFill>
                <a:srgbClr val="336600"/>
              </a:solidFill>
            </a:endParaRPr>
          </a:p>
          <a:p>
            <a:pPr algn="l">
              <a:defRPr/>
            </a:pPr>
            <a:r>
              <a:rPr lang="ru-RU" sz="2000" b="1" dirty="0">
                <a:solidFill>
                  <a:srgbClr val="336600"/>
                </a:solidFill>
              </a:rPr>
              <a:t>                    </a:t>
            </a:r>
            <a:r>
              <a:rPr lang="ru-RU" sz="2000" b="1" dirty="0">
                <a:solidFill>
                  <a:srgbClr val="003300"/>
                </a:solidFill>
              </a:rPr>
              <a:t>зерно</a:t>
            </a:r>
            <a:r>
              <a:rPr lang="en-US" sz="2000" b="1" dirty="0">
                <a:solidFill>
                  <a:srgbClr val="003300"/>
                </a:solidFill>
              </a:rPr>
              <a:t> </a:t>
            </a:r>
            <a:r>
              <a:rPr lang="en-US" sz="2000" b="1" dirty="0" err="1">
                <a:solidFill>
                  <a:srgbClr val="003300"/>
                </a:solidFill>
              </a:rPr>
              <a:t>кукурузы</a:t>
            </a:r>
            <a:r>
              <a:rPr lang="en-US" sz="2000" b="1" dirty="0">
                <a:solidFill>
                  <a:srgbClr val="003300"/>
                </a:solidFill>
              </a:rPr>
              <a:t> </a:t>
            </a:r>
            <a:r>
              <a:rPr lang="en-US" sz="2000" b="1" dirty="0">
                <a:solidFill>
                  <a:srgbClr val="336600"/>
                </a:solidFill>
              </a:rPr>
              <a:t>– </a:t>
            </a:r>
            <a:r>
              <a:rPr lang="en-US" sz="2000" b="1" dirty="0">
                <a:solidFill>
                  <a:srgbClr val="FF0000"/>
                </a:solidFill>
              </a:rPr>
              <a:t>100</a:t>
            </a:r>
            <a:r>
              <a:rPr lang="ru-RU" sz="2000" b="1" dirty="0">
                <a:solidFill>
                  <a:srgbClr val="FF0000"/>
                </a:solidFill>
              </a:rPr>
              <a:t> %</a:t>
            </a:r>
            <a:r>
              <a:rPr lang="en-US" sz="2000" b="1" dirty="0">
                <a:solidFill>
                  <a:srgbClr val="336600"/>
                </a:solidFill>
              </a:rPr>
              <a:t>,</a:t>
            </a:r>
            <a:endParaRPr lang="ru-RU" sz="2000" b="1" dirty="0">
              <a:solidFill>
                <a:srgbClr val="336600"/>
              </a:solidFill>
            </a:endParaRPr>
          </a:p>
          <a:p>
            <a:pPr algn="l">
              <a:defRPr/>
            </a:pPr>
            <a:r>
              <a:rPr lang="ru-RU" sz="2000" b="1" dirty="0">
                <a:solidFill>
                  <a:srgbClr val="003300"/>
                </a:solidFill>
              </a:rPr>
              <a:t>                    </a:t>
            </a:r>
            <a:r>
              <a:rPr lang="en-US" sz="2000" b="1" dirty="0" err="1">
                <a:solidFill>
                  <a:srgbClr val="003300"/>
                </a:solidFill>
              </a:rPr>
              <a:t>картофель</a:t>
            </a:r>
            <a:r>
              <a:rPr lang="en-US" sz="2000" b="1" dirty="0">
                <a:solidFill>
                  <a:srgbClr val="003300"/>
                </a:solidFill>
              </a:rPr>
              <a:t> </a:t>
            </a:r>
            <a:r>
              <a:rPr lang="en-US" sz="2000" b="1" dirty="0">
                <a:solidFill>
                  <a:srgbClr val="336600"/>
                </a:solidFill>
              </a:rPr>
              <a:t>– </a:t>
            </a:r>
            <a:r>
              <a:rPr lang="en-US" sz="2000" b="1" dirty="0">
                <a:solidFill>
                  <a:srgbClr val="FF0000"/>
                </a:solidFill>
              </a:rPr>
              <a:t>100</a:t>
            </a:r>
            <a:r>
              <a:rPr lang="ru-RU" sz="2000" b="1" dirty="0">
                <a:solidFill>
                  <a:srgbClr val="FF0000"/>
                </a:solidFill>
              </a:rPr>
              <a:t> %</a:t>
            </a:r>
            <a:r>
              <a:rPr lang="en-US" sz="2000" b="1" dirty="0">
                <a:solidFill>
                  <a:srgbClr val="336600"/>
                </a:solidFill>
              </a:rPr>
              <a:t>,</a:t>
            </a:r>
            <a:endParaRPr lang="ru-RU" sz="2000" b="1" dirty="0">
              <a:solidFill>
                <a:srgbClr val="336600"/>
              </a:solidFill>
            </a:endParaRPr>
          </a:p>
          <a:p>
            <a:pPr algn="l">
              <a:defRPr/>
            </a:pPr>
            <a:r>
              <a:rPr lang="ru-RU" sz="2000" b="1" dirty="0">
                <a:solidFill>
                  <a:srgbClr val="336600"/>
                </a:solidFill>
              </a:rPr>
              <a:t>                    </a:t>
            </a:r>
            <a:r>
              <a:rPr lang="en-US" sz="2000" b="1" dirty="0" err="1">
                <a:solidFill>
                  <a:srgbClr val="003300"/>
                </a:solidFill>
              </a:rPr>
              <a:t>зерно</a:t>
            </a:r>
            <a:r>
              <a:rPr lang="en-US" sz="2000" b="1" dirty="0">
                <a:solidFill>
                  <a:srgbClr val="003300"/>
                </a:solidFill>
              </a:rPr>
              <a:t> </a:t>
            </a:r>
            <a:r>
              <a:rPr lang="en-US" sz="2000" b="1" dirty="0" err="1">
                <a:solidFill>
                  <a:srgbClr val="003300"/>
                </a:solidFill>
              </a:rPr>
              <a:t>ячменя</a:t>
            </a:r>
            <a:r>
              <a:rPr lang="en-US" sz="2000" b="1" dirty="0">
                <a:solidFill>
                  <a:srgbClr val="003300"/>
                </a:solidFill>
              </a:rPr>
              <a:t> </a:t>
            </a:r>
            <a:r>
              <a:rPr lang="ru-RU" sz="2000" b="1" dirty="0">
                <a:solidFill>
                  <a:srgbClr val="336600"/>
                </a:solidFill>
              </a:rPr>
              <a:t>- </a:t>
            </a:r>
            <a:r>
              <a:rPr lang="en-US" sz="2000" b="1" dirty="0">
                <a:solidFill>
                  <a:srgbClr val="FF0000"/>
                </a:solidFill>
              </a:rPr>
              <a:t>94</a:t>
            </a:r>
            <a:r>
              <a:rPr lang="ru-RU" sz="2000" b="1" dirty="0">
                <a:solidFill>
                  <a:srgbClr val="FF0000"/>
                </a:solidFill>
              </a:rPr>
              <a:t> %</a:t>
            </a:r>
            <a:r>
              <a:rPr lang="en-US" sz="2000" b="1" dirty="0">
                <a:solidFill>
                  <a:srgbClr val="336600"/>
                </a:solidFill>
              </a:rPr>
              <a:t>,</a:t>
            </a:r>
            <a:endParaRPr lang="ru-RU" sz="2000" b="1" dirty="0">
              <a:solidFill>
                <a:srgbClr val="336600"/>
              </a:solidFill>
            </a:endParaRPr>
          </a:p>
          <a:p>
            <a:pPr algn="l">
              <a:defRPr/>
            </a:pPr>
            <a:r>
              <a:rPr lang="ru-RU" sz="2000" b="1" dirty="0">
                <a:solidFill>
                  <a:srgbClr val="336600"/>
                </a:solidFill>
              </a:rPr>
              <a:t>                    </a:t>
            </a:r>
            <a:r>
              <a:rPr lang="en-US" sz="2000" b="1" dirty="0" err="1">
                <a:solidFill>
                  <a:srgbClr val="003300"/>
                </a:solidFill>
              </a:rPr>
              <a:t>льняной</a:t>
            </a:r>
            <a:r>
              <a:rPr lang="en-US" sz="2000" b="1" dirty="0">
                <a:solidFill>
                  <a:srgbClr val="003300"/>
                </a:solidFill>
              </a:rPr>
              <a:t> </a:t>
            </a:r>
            <a:r>
              <a:rPr lang="en-US" sz="2000" b="1" dirty="0" err="1">
                <a:solidFill>
                  <a:srgbClr val="003300"/>
                </a:solidFill>
              </a:rPr>
              <a:t>жмых</a:t>
            </a:r>
            <a:r>
              <a:rPr lang="en-US" sz="2000" b="1" dirty="0">
                <a:solidFill>
                  <a:srgbClr val="003300"/>
                </a:solidFill>
              </a:rPr>
              <a:t> </a:t>
            </a:r>
            <a:r>
              <a:rPr lang="en-US" sz="2000" b="1" dirty="0">
                <a:solidFill>
                  <a:srgbClr val="336600"/>
                </a:solidFill>
              </a:rPr>
              <a:t>– </a:t>
            </a:r>
            <a:r>
              <a:rPr lang="en-US" sz="2000" b="1" dirty="0">
                <a:solidFill>
                  <a:srgbClr val="FF0000"/>
                </a:solidFill>
              </a:rPr>
              <a:t>95</a:t>
            </a:r>
            <a:r>
              <a:rPr lang="ru-RU" sz="2000" b="1" dirty="0">
                <a:solidFill>
                  <a:srgbClr val="FF0000"/>
                </a:solidFill>
              </a:rPr>
              <a:t> %</a:t>
            </a:r>
            <a:r>
              <a:rPr lang="en-US" sz="2000" b="1" dirty="0">
                <a:solidFill>
                  <a:srgbClr val="336600"/>
                </a:solidFill>
              </a:rPr>
              <a:t>,</a:t>
            </a:r>
            <a:endParaRPr lang="ru-RU" sz="2000" b="1" dirty="0">
              <a:solidFill>
                <a:srgbClr val="336600"/>
              </a:solidFill>
            </a:endParaRPr>
          </a:p>
          <a:p>
            <a:pPr algn="l">
              <a:defRPr/>
            </a:pPr>
            <a:r>
              <a:rPr lang="ru-RU" sz="2000" b="1" dirty="0">
                <a:solidFill>
                  <a:srgbClr val="336600"/>
                </a:solidFill>
              </a:rPr>
              <a:t>                    </a:t>
            </a:r>
            <a:r>
              <a:rPr lang="en-US" sz="2000" b="1" dirty="0" err="1">
                <a:solidFill>
                  <a:srgbClr val="003300"/>
                </a:solidFill>
              </a:rPr>
              <a:t>отруби</a:t>
            </a:r>
            <a:r>
              <a:rPr lang="en-US" sz="2000" b="1" dirty="0">
                <a:solidFill>
                  <a:srgbClr val="003300"/>
                </a:solidFill>
              </a:rPr>
              <a:t> </a:t>
            </a:r>
            <a:r>
              <a:rPr lang="en-US" sz="2000" b="1" dirty="0" err="1">
                <a:solidFill>
                  <a:srgbClr val="003300"/>
                </a:solidFill>
              </a:rPr>
              <a:t>пшеничные</a:t>
            </a:r>
            <a:r>
              <a:rPr lang="en-US" sz="2000" b="1" dirty="0">
                <a:solidFill>
                  <a:srgbClr val="003300"/>
                </a:solidFill>
              </a:rPr>
              <a:t> </a:t>
            </a:r>
            <a:r>
              <a:rPr lang="ru-RU" sz="2000" b="1" dirty="0">
                <a:solidFill>
                  <a:srgbClr val="003300"/>
                </a:solidFill>
              </a:rPr>
              <a:t> </a:t>
            </a:r>
            <a:r>
              <a:rPr lang="en-US" sz="2000" b="1" dirty="0">
                <a:solidFill>
                  <a:srgbClr val="336600"/>
                </a:solidFill>
              </a:rPr>
              <a:t>- </a:t>
            </a:r>
            <a:r>
              <a:rPr lang="en-US" sz="2000" b="1" dirty="0">
                <a:solidFill>
                  <a:srgbClr val="FF0000"/>
                </a:solidFill>
              </a:rPr>
              <a:t>78</a:t>
            </a:r>
            <a:r>
              <a:rPr lang="ru-RU" sz="2000" b="1" dirty="0">
                <a:solidFill>
                  <a:srgbClr val="FF0000"/>
                </a:solidFill>
              </a:rPr>
              <a:t> %</a:t>
            </a:r>
            <a:r>
              <a:rPr lang="en-US" sz="2000" b="1" dirty="0">
                <a:solidFill>
                  <a:srgbClr val="336600"/>
                </a:solidFill>
              </a:rPr>
              <a:t>,</a:t>
            </a:r>
            <a:endParaRPr lang="ru-RU" sz="2000" b="1" dirty="0">
              <a:solidFill>
                <a:srgbClr val="336600"/>
              </a:solidFill>
            </a:endParaRPr>
          </a:p>
          <a:p>
            <a:pPr algn="l">
              <a:defRPr/>
            </a:pPr>
            <a:r>
              <a:rPr lang="ru-RU" sz="2000" b="1" dirty="0">
                <a:solidFill>
                  <a:srgbClr val="336600"/>
                </a:solidFill>
              </a:rPr>
              <a:t>                    </a:t>
            </a:r>
            <a:r>
              <a:rPr lang="en-US" sz="2000" b="1" dirty="0" err="1">
                <a:solidFill>
                  <a:srgbClr val="003300"/>
                </a:solidFill>
              </a:rPr>
              <a:t>кормовая</a:t>
            </a:r>
            <a:r>
              <a:rPr lang="en-US" sz="2000" b="1" dirty="0">
                <a:solidFill>
                  <a:srgbClr val="003300"/>
                </a:solidFill>
              </a:rPr>
              <a:t> </a:t>
            </a:r>
            <a:r>
              <a:rPr lang="ru-RU" sz="2000" b="1" dirty="0">
                <a:solidFill>
                  <a:srgbClr val="003300"/>
                </a:solidFill>
              </a:rPr>
              <a:t>свекла</a:t>
            </a:r>
            <a:r>
              <a:rPr lang="en-US" sz="2000" b="1" dirty="0">
                <a:solidFill>
                  <a:srgbClr val="003300"/>
                </a:solidFill>
              </a:rPr>
              <a:t> </a:t>
            </a:r>
            <a:r>
              <a:rPr lang="en-US" sz="2000" b="1" dirty="0">
                <a:solidFill>
                  <a:srgbClr val="336600"/>
                </a:solidFill>
              </a:rPr>
              <a:t>- </a:t>
            </a:r>
            <a:r>
              <a:rPr lang="en-US" sz="2000" b="1" dirty="0">
                <a:solidFill>
                  <a:srgbClr val="FF0000"/>
                </a:solidFill>
              </a:rPr>
              <a:t>81 </a:t>
            </a:r>
            <a:r>
              <a:rPr lang="ru-RU" sz="2000" b="1" dirty="0">
                <a:solidFill>
                  <a:srgbClr val="FF0000"/>
                </a:solidFill>
              </a:rPr>
              <a:t>%</a:t>
            </a:r>
            <a:r>
              <a:rPr lang="ru-RU" sz="2000" b="1" dirty="0">
                <a:solidFill>
                  <a:srgbClr val="336600"/>
                </a:solidFill>
              </a:rPr>
              <a:t>   </a:t>
            </a:r>
            <a:r>
              <a:rPr lang="en-US" sz="2000" b="1" dirty="0">
                <a:solidFill>
                  <a:srgbClr val="336600"/>
                </a:solidFill>
              </a:rPr>
              <a:t>и </a:t>
            </a:r>
            <a:r>
              <a:rPr lang="en-US" sz="2000" b="1" dirty="0" err="1">
                <a:solidFill>
                  <a:srgbClr val="336600"/>
                </a:solidFill>
              </a:rPr>
              <a:t>т.д</a:t>
            </a:r>
            <a:r>
              <a:rPr lang="en-US" sz="2000" b="1" dirty="0">
                <a:solidFill>
                  <a:srgbClr val="336600"/>
                </a:solidFill>
              </a:rPr>
              <a:t>.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50825" y="379413"/>
            <a:ext cx="8497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2400" b="1" u="sng">
                <a:solidFill>
                  <a:srgbClr val="0000FF"/>
                </a:solidFill>
              </a:rPr>
              <a:t>Понижающее действие сырой клетчатки</a:t>
            </a:r>
            <a:r>
              <a:rPr lang="ru-RU" sz="2400" b="1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50825" y="2708275"/>
            <a:ext cx="8497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2400" b="1">
                <a:solidFill>
                  <a:srgbClr val="0000FF"/>
                </a:solidFill>
              </a:rPr>
              <a:t>Показатели</a:t>
            </a:r>
            <a:r>
              <a:rPr lang="en-US" sz="2400" b="1">
                <a:solidFill>
                  <a:srgbClr val="0000FF"/>
                </a:solidFill>
              </a:rPr>
              <a:t> (коэффициенты) относительной ценности</a:t>
            </a:r>
            <a:endParaRPr lang="ru-RU" sz="24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7" name="Rectangle 5"/>
          <p:cNvSpPr>
            <a:spLocks noChangeArrowheads="1"/>
          </p:cNvSpPr>
          <p:nvPr/>
        </p:nvSpPr>
        <p:spPr bwMode="auto">
          <a:xfrm>
            <a:off x="250825" y="549275"/>
            <a:ext cx="8675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003300"/>
                </a:solidFill>
              </a:rPr>
              <a:t>За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эквивалент</a:t>
            </a:r>
            <a:r>
              <a:rPr lang="en-US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питательной</a:t>
            </a:r>
            <a:r>
              <a:rPr lang="en-US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ценности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 err="1">
                <a:solidFill>
                  <a:srgbClr val="003300"/>
                </a:solidFill>
              </a:rPr>
              <a:t>кормов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 err="1">
                <a:solidFill>
                  <a:srgbClr val="003300"/>
                </a:solidFill>
              </a:rPr>
              <a:t>принят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ru-RU" sz="2400" b="1" dirty="0">
                <a:solidFill>
                  <a:srgbClr val="003300"/>
                </a:solidFill>
              </a:rPr>
              <a:t>                </a:t>
            </a:r>
            <a:r>
              <a:rPr lang="en-US" sz="2400" b="1" dirty="0">
                <a:solidFill>
                  <a:srgbClr val="0000FF"/>
                </a:solidFill>
              </a:rPr>
              <a:t>1 </a:t>
            </a:r>
            <a:r>
              <a:rPr lang="en-US" sz="2400" b="1" dirty="0" err="1">
                <a:solidFill>
                  <a:srgbClr val="0000FF"/>
                </a:solidFill>
              </a:rPr>
              <a:t>кг</a:t>
            </a:r>
            <a:r>
              <a:rPr lang="en-US" sz="2400" b="1" dirty="0">
                <a:solidFill>
                  <a:srgbClr val="0000FF"/>
                </a:solidFill>
              </a:rPr>
              <a:t> переваримого </a:t>
            </a:r>
            <a:r>
              <a:rPr lang="en-US" sz="2400" b="1" dirty="0" err="1">
                <a:solidFill>
                  <a:srgbClr val="0000FF"/>
                </a:solidFill>
              </a:rPr>
              <a:t>крахмала</a:t>
            </a:r>
            <a:r>
              <a:rPr lang="en-US" sz="2400" b="1" dirty="0">
                <a:solidFill>
                  <a:srgbClr val="003300"/>
                </a:solidFill>
              </a:rPr>
              <a:t>,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rgbClr val="003300"/>
                </a:solidFill>
              </a:rPr>
              <a:t>обеспечивающий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 err="1">
                <a:solidFill>
                  <a:srgbClr val="003300"/>
                </a:solidFill>
              </a:rPr>
              <a:t>отложение</a:t>
            </a:r>
            <a:r>
              <a:rPr lang="en-US" sz="2400" b="1" dirty="0">
                <a:solidFill>
                  <a:srgbClr val="003300"/>
                </a:solidFill>
              </a:rPr>
              <a:t> в </a:t>
            </a:r>
            <a:r>
              <a:rPr lang="en-US" sz="2400" b="1" dirty="0" err="1">
                <a:solidFill>
                  <a:srgbClr val="003300"/>
                </a:solidFill>
              </a:rPr>
              <a:t>теле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 err="1">
                <a:solidFill>
                  <a:srgbClr val="003300"/>
                </a:solidFill>
              </a:rPr>
              <a:t>взрослого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 err="1">
                <a:solidFill>
                  <a:srgbClr val="003300"/>
                </a:solidFill>
              </a:rPr>
              <a:t>вола</a:t>
            </a:r>
            <a:r>
              <a:rPr lang="en-US" sz="2400" b="1" dirty="0">
                <a:solidFill>
                  <a:srgbClr val="0033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248 г </a:t>
            </a:r>
            <a:r>
              <a:rPr lang="en-US" sz="2400" b="1" dirty="0" err="1">
                <a:solidFill>
                  <a:srgbClr val="FF0000"/>
                </a:solidFill>
              </a:rPr>
              <a:t>жира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CC3300"/>
                </a:solidFill>
              </a:rPr>
              <a:t>(</a:t>
            </a:r>
            <a:r>
              <a:rPr lang="en-US" sz="2400" b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крахмальный</a:t>
            </a:r>
            <a:r>
              <a:rPr lang="en-US" sz="24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эквивалент</a:t>
            </a:r>
            <a:r>
              <a:rPr lang="en-US" sz="2400" b="1" dirty="0">
                <a:solidFill>
                  <a:srgbClr val="CC3300"/>
                </a:solidFill>
              </a:rPr>
              <a:t>)</a:t>
            </a:r>
            <a:endParaRPr lang="ru-RU" sz="2400" b="1" dirty="0">
              <a:solidFill>
                <a:srgbClr val="CC3300"/>
              </a:solidFill>
            </a:endParaRPr>
          </a:p>
        </p:txBody>
      </p:sp>
      <p:sp>
        <p:nvSpPr>
          <p:cNvPr id="330758" name="Text Box 6"/>
          <p:cNvSpPr txBox="1">
            <a:spLocks noChangeArrowheads="1"/>
          </p:cNvSpPr>
          <p:nvPr/>
        </p:nvSpPr>
        <p:spPr bwMode="auto">
          <a:xfrm>
            <a:off x="323850" y="2349500"/>
            <a:ext cx="85693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ru-RU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Недостатки:</a:t>
            </a:r>
          </a:p>
          <a:p>
            <a:pPr marL="457200" indent="-457200">
              <a:defRPr/>
            </a:pPr>
            <a:endParaRPr lang="ru-RU" sz="1400" b="1" u="sng" dirty="0">
              <a:solidFill>
                <a:srgbClr val="666633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ru-RU" sz="2400" b="1" dirty="0">
                <a:solidFill>
                  <a:srgbClr val="0000FF"/>
                </a:solidFill>
              </a:rPr>
              <a:t>Сложность</a:t>
            </a:r>
            <a:r>
              <a:rPr lang="ru-RU" sz="2400" b="1" dirty="0">
                <a:solidFill>
                  <a:srgbClr val="336600"/>
                </a:solidFill>
              </a:rPr>
              <a:t> и </a:t>
            </a:r>
            <a:r>
              <a:rPr lang="ru-RU" sz="2400" b="1" dirty="0">
                <a:solidFill>
                  <a:srgbClr val="0000FF"/>
                </a:solidFill>
              </a:rPr>
              <a:t>дороговизна </a:t>
            </a:r>
            <a:r>
              <a:rPr lang="ru-RU" sz="2400" b="1" dirty="0">
                <a:solidFill>
                  <a:srgbClr val="336600"/>
                </a:solidFill>
              </a:rPr>
              <a:t>проведения опытов</a:t>
            </a: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endParaRPr lang="ru-RU" sz="2400" b="1" dirty="0">
              <a:solidFill>
                <a:srgbClr val="336600"/>
              </a:solidFill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ru-RU" sz="2400" b="1" dirty="0">
                <a:solidFill>
                  <a:srgbClr val="336600"/>
                </a:solidFill>
              </a:rPr>
              <a:t>Постоянство продуктивного действия питательных веществ – </a:t>
            </a:r>
            <a:r>
              <a:rPr lang="ru-RU" sz="2400" b="1" dirty="0">
                <a:solidFill>
                  <a:srgbClr val="0000FF"/>
                </a:solidFill>
              </a:rPr>
              <a:t>без учета качества</a:t>
            </a: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endParaRPr lang="ru-RU" sz="2400" b="1" dirty="0">
              <a:solidFill>
                <a:srgbClr val="336600"/>
              </a:solidFill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ru-RU" sz="2400" b="1" dirty="0">
                <a:solidFill>
                  <a:srgbClr val="336600"/>
                </a:solidFill>
              </a:rPr>
              <a:t>Не учитывалось содержание в кормах </a:t>
            </a:r>
            <a:r>
              <a:rPr lang="ru-RU" sz="2400" b="1" dirty="0">
                <a:solidFill>
                  <a:srgbClr val="0000FF"/>
                </a:solidFill>
              </a:rPr>
              <a:t>минеральных веществ</a:t>
            </a:r>
            <a:r>
              <a:rPr lang="ru-RU" sz="2400" b="1" dirty="0">
                <a:solidFill>
                  <a:srgbClr val="336600"/>
                </a:solidFill>
              </a:rPr>
              <a:t> и </a:t>
            </a:r>
            <a:r>
              <a:rPr lang="ru-RU" sz="2400" b="1" dirty="0">
                <a:solidFill>
                  <a:srgbClr val="0000FF"/>
                </a:solidFill>
              </a:rPr>
              <a:t>витаминов</a:t>
            </a: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endParaRPr lang="ru-RU" sz="2400" b="1" dirty="0">
              <a:solidFill>
                <a:srgbClr val="336600"/>
              </a:solidFill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ru-RU" sz="2400" b="1" dirty="0">
                <a:solidFill>
                  <a:srgbClr val="336600"/>
                </a:solidFill>
              </a:rPr>
              <a:t>Опыты проведены на </a:t>
            </a:r>
            <a:r>
              <a:rPr lang="ru-RU" sz="2400" b="1" dirty="0">
                <a:solidFill>
                  <a:srgbClr val="0000FF"/>
                </a:solidFill>
              </a:rPr>
              <a:t>одном виде животного</a:t>
            </a:r>
            <a:r>
              <a:rPr lang="ru-RU" sz="2400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95288" y="6161088"/>
            <a:ext cx="3960812" cy="4365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2200" b="1"/>
              <a:t>Генри Армсби (1853 – 1921)</a:t>
            </a:r>
          </a:p>
        </p:txBody>
      </p:sp>
      <p:pic>
        <p:nvPicPr>
          <p:cNvPr id="18435" name="Picture 3" descr="Армсби"/>
          <p:cNvPicPr>
            <a:picLocks noChangeAspect="1" noChangeArrowheads="1"/>
          </p:cNvPicPr>
          <p:nvPr/>
        </p:nvPicPr>
        <p:blipFill>
          <a:blip r:embed="rId2">
            <a:lum bright="14000" contras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1" t="3841" r="14436" b="11523"/>
          <a:stretch>
            <a:fillRect/>
          </a:stretch>
        </p:blipFill>
        <p:spPr bwMode="auto">
          <a:xfrm>
            <a:off x="395288" y="188913"/>
            <a:ext cx="3933825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356100" y="1727200"/>
            <a:ext cx="46434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srgbClr val="000099"/>
                </a:solidFill>
                <a:latin typeface="+mn-lt"/>
              </a:rPr>
              <a:t>в 1915 году разработал схему энергетического баланса в организме животного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643438" y="2955925"/>
            <a:ext cx="41052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3300"/>
                </a:solidFill>
              </a:rPr>
              <a:t>Ввел понятия о </a:t>
            </a:r>
            <a:r>
              <a:rPr lang="ru-RU" sz="2400" b="1">
                <a:solidFill>
                  <a:srgbClr val="A50021"/>
                </a:solidFill>
              </a:rPr>
              <a:t>валовой, переваримой, физиологически полезной и чистой энергии корма</a:t>
            </a:r>
          </a:p>
        </p:txBody>
      </p:sp>
      <p:sp>
        <p:nvSpPr>
          <p:cNvPr id="347143" name="Rectangle 7"/>
          <p:cNvSpPr>
            <a:spLocks noChangeArrowheads="1"/>
          </p:cNvSpPr>
          <p:nvPr/>
        </p:nvSpPr>
        <p:spPr bwMode="auto">
          <a:xfrm>
            <a:off x="4845050" y="188913"/>
            <a:ext cx="4048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4.Термы </a:t>
            </a:r>
            <a:r>
              <a:rPr lang="ru-RU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Армсби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ChangeArrowheads="1"/>
          </p:cNvSpPr>
          <p:nvPr/>
        </p:nvSpPr>
        <p:spPr bwMode="auto">
          <a:xfrm>
            <a:off x="1979613" y="0"/>
            <a:ext cx="38877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32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23850" y="1196975"/>
            <a:ext cx="856932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ru-RU" sz="2800" b="1">
                <a:solidFill>
                  <a:srgbClr val="FF0000"/>
                </a:solidFill>
              </a:rPr>
              <a:t>1 терм Армсби</a:t>
            </a:r>
            <a:r>
              <a:rPr lang="ru-RU" sz="2800" b="1"/>
              <a:t> </a:t>
            </a:r>
            <a:r>
              <a:rPr lang="ru-RU" sz="2800" b="1">
                <a:solidFill>
                  <a:srgbClr val="000099"/>
                </a:solidFill>
              </a:rPr>
              <a:t>содержит</a:t>
            </a:r>
            <a:r>
              <a:rPr lang="ru-RU" sz="2800" b="1"/>
              <a:t> </a:t>
            </a:r>
            <a:r>
              <a:rPr lang="ru-RU" sz="2800" b="1">
                <a:solidFill>
                  <a:srgbClr val="FF0000"/>
                </a:solidFill>
              </a:rPr>
              <a:t>1000 Ккал</a:t>
            </a:r>
            <a:r>
              <a:rPr lang="ru-RU" sz="2800" b="1"/>
              <a:t> </a:t>
            </a:r>
            <a:r>
              <a:rPr lang="ru-RU" sz="2800" b="1">
                <a:solidFill>
                  <a:srgbClr val="000099"/>
                </a:solidFill>
              </a:rPr>
              <a:t>чистой энергии, или </a:t>
            </a:r>
            <a:r>
              <a:rPr lang="ru-RU" sz="2800" b="1"/>
              <a:t>      </a:t>
            </a:r>
            <a:r>
              <a:rPr lang="ru-RU" sz="2800" b="1">
                <a:solidFill>
                  <a:srgbClr val="FF0000"/>
                </a:solidFill>
              </a:rPr>
              <a:t>4,187 МДж</a:t>
            </a:r>
            <a:r>
              <a:rPr lang="ru-RU" sz="2800" b="1"/>
              <a:t>.</a:t>
            </a:r>
          </a:p>
          <a:p>
            <a:pPr algn="l" eaLnBrk="1" hangingPunct="1"/>
            <a:endParaRPr lang="ru-RU" sz="2800" b="1"/>
          </a:p>
          <a:p>
            <a:pPr algn="l" eaLnBrk="1" hangingPunct="1"/>
            <a:r>
              <a:rPr lang="ru-RU" sz="2800" b="1">
                <a:solidFill>
                  <a:srgbClr val="000099"/>
                </a:solidFill>
              </a:rPr>
              <a:t>Э вал = Э корма</a:t>
            </a:r>
          </a:p>
          <a:p>
            <a:pPr algn="l" eaLnBrk="1" hangingPunct="1"/>
            <a:r>
              <a:rPr lang="ru-RU" sz="2800" b="1">
                <a:solidFill>
                  <a:srgbClr val="000099"/>
                </a:solidFill>
              </a:rPr>
              <a:t>Э перевар = Э корма – Э кала</a:t>
            </a:r>
          </a:p>
          <a:p>
            <a:pPr algn="l" eaLnBrk="1" hangingPunct="1"/>
            <a:r>
              <a:rPr lang="ru-RU" sz="2800" b="1">
                <a:solidFill>
                  <a:srgbClr val="000099"/>
                </a:solidFill>
              </a:rPr>
              <a:t>Э обмен = Э перевар – Э мочи – Э киш. газов</a:t>
            </a:r>
          </a:p>
          <a:p>
            <a:pPr algn="l" eaLnBrk="1" hangingPunct="1"/>
            <a:r>
              <a:rPr lang="ru-RU" sz="2800" b="1">
                <a:solidFill>
                  <a:srgbClr val="000099"/>
                </a:solidFill>
              </a:rPr>
              <a:t>Э чистая = Э обмен. - Э теплопродукции организма</a:t>
            </a:r>
          </a:p>
          <a:p>
            <a:pPr algn="l" eaLnBrk="1" hangingPunct="1"/>
            <a:endParaRPr lang="ru-RU" sz="2800" b="1">
              <a:solidFill>
                <a:srgbClr val="000099"/>
              </a:solidFill>
            </a:endParaRPr>
          </a:p>
          <a:p>
            <a:pPr algn="l" eaLnBrk="1" hangingPunct="1"/>
            <a:r>
              <a:rPr lang="ru-RU" sz="2800" b="1">
                <a:solidFill>
                  <a:srgbClr val="000099"/>
                </a:solidFill>
              </a:rPr>
              <a:t>Э чистая = факт жироотложение *  9,5 : 1000 = Х термов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ChangeArrowheads="1"/>
          </p:cNvSpPr>
          <p:nvPr/>
        </p:nvSpPr>
        <p:spPr bwMode="auto">
          <a:xfrm>
            <a:off x="250825" y="115888"/>
            <a:ext cx="86756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 Скандинавская кормовая </a:t>
            </a:r>
            <a:r>
              <a:rPr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единица (1915 г.)</a:t>
            </a:r>
            <a:endParaRPr lang="ru-RU" sz="3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23850" y="836613"/>
            <a:ext cx="856932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ru-RU" sz="2800" b="1">
                <a:solidFill>
                  <a:srgbClr val="003300"/>
                </a:solidFill>
              </a:rPr>
              <a:t>За</a:t>
            </a:r>
            <a:r>
              <a:rPr lang="ru-RU" sz="2800" b="1"/>
              <a:t> </a:t>
            </a:r>
            <a:r>
              <a:rPr lang="ru-RU" sz="2800" b="1">
                <a:solidFill>
                  <a:srgbClr val="FF0000"/>
                </a:solidFill>
              </a:rPr>
              <a:t>1 СКЕ</a:t>
            </a:r>
            <a:r>
              <a:rPr lang="ru-RU" sz="2800" b="1"/>
              <a:t> </a:t>
            </a:r>
            <a:r>
              <a:rPr lang="ru-RU" sz="2800" b="1">
                <a:solidFill>
                  <a:srgbClr val="003300"/>
                </a:solidFill>
              </a:rPr>
              <a:t>принято продуктивное действие  питательных веществ </a:t>
            </a:r>
            <a:r>
              <a:rPr lang="ru-RU" sz="2800" b="1">
                <a:solidFill>
                  <a:srgbClr val="FF0000"/>
                </a:solidFill>
              </a:rPr>
              <a:t>1 кг ячменя</a:t>
            </a:r>
            <a:r>
              <a:rPr lang="ru-RU" sz="2800" b="1"/>
              <a:t>.</a:t>
            </a:r>
          </a:p>
          <a:p>
            <a:pPr algn="l" eaLnBrk="1" hangingPunct="1"/>
            <a:endParaRPr lang="ru-RU" sz="2800" b="1"/>
          </a:p>
          <a:p>
            <a:pPr algn="l" eaLnBrk="1" hangingPunct="1"/>
            <a:r>
              <a:rPr lang="ru-RU" sz="2800" b="1">
                <a:solidFill>
                  <a:srgbClr val="FF0000"/>
                </a:solidFill>
              </a:rPr>
              <a:t>1 кг ячменя </a:t>
            </a:r>
            <a:r>
              <a:rPr lang="ru-RU" sz="2800" b="1"/>
              <a:t>– </a:t>
            </a:r>
            <a:r>
              <a:rPr lang="ru-RU" sz="2800" b="1">
                <a:solidFill>
                  <a:srgbClr val="003300"/>
                </a:solidFill>
              </a:rPr>
              <a:t>1 кг ржи, пшеницы</a:t>
            </a:r>
          </a:p>
          <a:p>
            <a:pPr algn="l" eaLnBrk="1" hangingPunct="1"/>
            <a:r>
              <a:rPr lang="ru-RU" sz="2800" b="1">
                <a:solidFill>
                  <a:srgbClr val="003300"/>
                </a:solidFill>
              </a:rPr>
              <a:t>                       -  1,2 кг овса</a:t>
            </a:r>
          </a:p>
          <a:p>
            <a:pPr algn="l" eaLnBrk="1" hangingPunct="1"/>
            <a:r>
              <a:rPr lang="ru-RU" sz="2800" b="1">
                <a:solidFill>
                  <a:srgbClr val="003300"/>
                </a:solidFill>
              </a:rPr>
              <a:t>                       -  9 кг силоса кукурузного</a:t>
            </a:r>
          </a:p>
          <a:p>
            <a:pPr algn="l" eaLnBrk="1" hangingPunct="1"/>
            <a:r>
              <a:rPr lang="ru-RU" sz="2800" b="1">
                <a:solidFill>
                  <a:srgbClr val="003300"/>
                </a:solidFill>
              </a:rPr>
              <a:t>                       - 2,5 кг сена лугового</a:t>
            </a:r>
          </a:p>
          <a:p>
            <a:pPr algn="l" eaLnBrk="1" hangingPunct="1"/>
            <a:r>
              <a:rPr lang="ru-RU" sz="2800" b="1">
                <a:solidFill>
                  <a:srgbClr val="003300"/>
                </a:solidFill>
              </a:rPr>
              <a:t>                       - 10 кг свеклы кормовой</a:t>
            </a:r>
          </a:p>
          <a:p>
            <a:pPr algn="l" eaLnBrk="1" hangingPunct="1"/>
            <a:r>
              <a:rPr lang="ru-RU" sz="2800" b="1">
                <a:solidFill>
                  <a:srgbClr val="003300"/>
                </a:solidFill>
              </a:rPr>
              <a:t>                       - 7 кг клевера зеленого</a:t>
            </a:r>
          </a:p>
          <a:p>
            <a:pPr algn="l" eaLnBrk="1" hangingPunct="1"/>
            <a:endParaRPr lang="ru-RU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79388" y="4818063"/>
            <a:ext cx="3960812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200" b="1"/>
              <a:t>Елий Анатольевич Богданов (1872 – 1931)</a:t>
            </a:r>
          </a:p>
        </p:txBody>
      </p:sp>
      <p:pic>
        <p:nvPicPr>
          <p:cNvPr id="21507" name="Picture 3" descr="Богданов"/>
          <p:cNvPicPr>
            <a:picLocks noChangeAspect="1" noChangeArrowheads="1"/>
          </p:cNvPicPr>
          <p:nvPr/>
        </p:nvPicPr>
        <p:blipFill>
          <a:blip r:embed="rId2">
            <a:lum bright="2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" t="2881" r="7874" b="12483"/>
          <a:stretch>
            <a:fillRect/>
          </a:stretch>
        </p:blipFill>
        <p:spPr bwMode="auto">
          <a:xfrm>
            <a:off x="608013" y="620713"/>
            <a:ext cx="30273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778250" y="1042988"/>
            <a:ext cx="52578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>
                <a:solidFill>
                  <a:srgbClr val="336600"/>
                </a:solidFill>
              </a:rPr>
              <a:t>Разработал </a:t>
            </a:r>
            <a:r>
              <a:rPr lang="ru-RU" sz="3200" b="1">
                <a:solidFill>
                  <a:srgbClr val="FF0000"/>
                </a:solidFill>
              </a:rPr>
              <a:t>овсяную кормовую единицу</a:t>
            </a:r>
            <a:r>
              <a:rPr lang="ru-RU" sz="3200" b="1">
                <a:solidFill>
                  <a:srgbClr val="CC3300"/>
                </a:solidFill>
              </a:rPr>
              <a:t> (</a:t>
            </a:r>
            <a:r>
              <a:rPr lang="ru-RU" sz="3200" b="1">
                <a:solidFill>
                  <a:srgbClr val="0000FF"/>
                </a:solidFill>
              </a:rPr>
              <a:t>ОКЕ</a:t>
            </a:r>
            <a:r>
              <a:rPr lang="ru-RU" sz="3200" b="1">
                <a:solidFill>
                  <a:srgbClr val="CC3300"/>
                </a:solidFill>
              </a:rPr>
              <a:t>)</a:t>
            </a:r>
            <a:endParaRPr lang="en-US" sz="3200" b="1">
              <a:solidFill>
                <a:srgbClr val="CC3300"/>
              </a:solidFill>
            </a:endParaRPr>
          </a:p>
        </p:txBody>
      </p:sp>
      <p:sp>
        <p:nvSpPr>
          <p:cNvPr id="333829" name="Rectangle 5"/>
          <p:cNvSpPr>
            <a:spLocks noChangeArrowheads="1"/>
          </p:cNvSpPr>
          <p:nvPr/>
        </p:nvSpPr>
        <p:spPr bwMode="auto">
          <a:xfrm>
            <a:off x="4356100" y="1951038"/>
            <a:ext cx="432117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336600"/>
                </a:solidFill>
              </a:rPr>
              <a:t>За </a:t>
            </a: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sz="2400" b="1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ОКЕ</a:t>
            </a:r>
            <a:r>
              <a:rPr lang="en-US" sz="2400" b="1">
                <a:solidFill>
                  <a:srgbClr val="336600"/>
                </a:solidFill>
              </a:rPr>
              <a:t> </a:t>
            </a:r>
            <a:r>
              <a:rPr lang="ru-RU" sz="2400" b="1">
                <a:solidFill>
                  <a:srgbClr val="336600"/>
                </a:solidFill>
              </a:rPr>
              <a:t>принято продуктивное действие питательных веществ</a:t>
            </a:r>
            <a:r>
              <a:rPr lang="en-US" sz="2400" b="1">
                <a:solidFill>
                  <a:srgbClr val="336600"/>
                </a:solidFill>
              </a:rPr>
              <a:t> </a:t>
            </a:r>
            <a:r>
              <a:rPr lang="en-US" sz="2400" b="1" u="sng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кг овса</a:t>
            </a:r>
            <a:r>
              <a:rPr lang="en-US" sz="2400" b="1">
                <a:solidFill>
                  <a:srgbClr val="336600"/>
                </a:solidFill>
              </a:rPr>
              <a:t> среднего качества, </a:t>
            </a:r>
            <a:r>
              <a:rPr lang="ru-RU" sz="2400" b="1">
                <a:solidFill>
                  <a:srgbClr val="336600"/>
                </a:solidFill>
              </a:rPr>
              <a:t>жироотлагающая способность которого равна</a:t>
            </a:r>
            <a:r>
              <a:rPr lang="en-US" sz="2400" b="1">
                <a:solidFill>
                  <a:srgbClr val="336600"/>
                </a:solidFill>
              </a:rPr>
              <a:t> </a:t>
            </a:r>
            <a:r>
              <a:rPr lang="ru-RU" sz="2400" b="1">
                <a:solidFill>
                  <a:srgbClr val="FF0000"/>
                </a:solidFill>
              </a:rPr>
              <a:t>150 г</a:t>
            </a:r>
            <a:r>
              <a:rPr lang="en-US" sz="2400" b="1">
                <a:solidFill>
                  <a:srgbClr val="FF0000"/>
                </a:solidFill>
              </a:rPr>
              <a:t> </a:t>
            </a:r>
            <a:r>
              <a:rPr lang="ru-RU" sz="2400" b="1">
                <a:solidFill>
                  <a:srgbClr val="FF0000"/>
                </a:solidFill>
              </a:rPr>
              <a:t>(</a:t>
            </a:r>
            <a:r>
              <a:rPr lang="en-US" sz="2400" b="1">
                <a:solidFill>
                  <a:srgbClr val="FF0000"/>
                </a:solidFill>
              </a:rPr>
              <a:t>жира</a:t>
            </a:r>
            <a:r>
              <a:rPr lang="ru-RU" sz="2400" b="1">
                <a:solidFill>
                  <a:srgbClr val="FF0000"/>
                </a:solidFill>
              </a:rPr>
              <a:t>)</a:t>
            </a:r>
          </a:p>
          <a:p>
            <a:pPr>
              <a:defRPr/>
            </a:pPr>
            <a:r>
              <a:rPr lang="ru-RU" sz="2400" b="1">
                <a:solidFill>
                  <a:srgbClr val="336600"/>
                </a:solidFill>
              </a:rPr>
              <a:t>или</a:t>
            </a:r>
            <a:r>
              <a:rPr lang="ru-RU" sz="2400" b="1">
                <a:solidFill>
                  <a:srgbClr val="FF0000"/>
                </a:solidFill>
              </a:rPr>
              <a:t> 1414 </a:t>
            </a:r>
            <a:r>
              <a:rPr lang="ru-RU" sz="2400" b="1">
                <a:solidFill>
                  <a:srgbClr val="336600"/>
                </a:solidFill>
              </a:rPr>
              <a:t>Ккал</a:t>
            </a:r>
            <a:r>
              <a:rPr lang="ru-RU" sz="2400" b="1">
                <a:solidFill>
                  <a:srgbClr val="FF0000"/>
                </a:solidFill>
              </a:rPr>
              <a:t> чистой энергии.</a:t>
            </a:r>
          </a:p>
          <a:p>
            <a:pPr>
              <a:defRPr/>
            </a:pPr>
            <a:r>
              <a:rPr lang="ru-RU" sz="2400" b="1">
                <a:solidFill>
                  <a:srgbClr val="FF0000"/>
                </a:solidFill>
              </a:rPr>
              <a:t>1 КЕ = 0,6 крахмал эквивалента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333830" name="Rectangle 6"/>
          <p:cNvSpPr>
            <a:spLocks noChangeArrowheads="1"/>
          </p:cNvSpPr>
          <p:nvPr/>
        </p:nvSpPr>
        <p:spPr bwMode="auto">
          <a:xfrm>
            <a:off x="4134729" y="115888"/>
            <a:ext cx="37383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6. </a:t>
            </a: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ОКЕ (1933 г.)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53" name="Text Box 9"/>
          <p:cNvSpPr txBox="1">
            <a:spLocks noChangeArrowheads="1"/>
          </p:cNvSpPr>
          <p:nvPr/>
        </p:nvSpPr>
        <p:spPr bwMode="auto">
          <a:xfrm>
            <a:off x="179388" y="541338"/>
            <a:ext cx="8785225" cy="5816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b="1" dirty="0">
                <a:solidFill>
                  <a:srgbClr val="660033"/>
                </a:solidFill>
              </a:rPr>
              <a:t> </a:t>
            </a:r>
            <a:r>
              <a:rPr lang="ru-RU" b="1" dirty="0" smtClean="0">
                <a:solidFill>
                  <a:srgbClr val="660033"/>
                </a:solidFill>
              </a:rPr>
              <a:t>7.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Оценка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питательности кормов по обменной энергии</a:t>
            </a:r>
            <a:endParaRPr lang="ru-RU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l">
              <a:defRPr/>
            </a:pPr>
            <a:r>
              <a:rPr lang="ru-RU" sz="2400" b="1" u="sng" dirty="0">
                <a:solidFill>
                  <a:srgbClr val="FF0000"/>
                </a:solidFill>
              </a:rPr>
              <a:t>Обменная энергия </a:t>
            </a:r>
            <a:r>
              <a:rPr lang="ru-RU" sz="2400" b="1" dirty="0">
                <a:solidFill>
                  <a:srgbClr val="000099"/>
                </a:solidFill>
              </a:rPr>
              <a:t>корма или рациона представляет собой часть общей (валовой) энергии и используется организмом животного для поддержания жизни и образования продукции</a:t>
            </a:r>
            <a:r>
              <a:rPr lang="ru-RU" sz="2400" b="1" dirty="0">
                <a:solidFill>
                  <a:schemeClr val="accent6"/>
                </a:solidFill>
              </a:rPr>
              <a:t>.</a:t>
            </a:r>
          </a:p>
          <a:p>
            <a:pPr>
              <a:defRPr/>
            </a:pPr>
            <a:r>
              <a:rPr lang="ru-RU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Единицы калорийности кормов: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</a:p>
          <a:p>
            <a:pPr algn="l">
              <a:defRPr/>
            </a:pPr>
            <a:endParaRPr lang="ru-RU" sz="1400" b="1" dirty="0">
              <a:solidFill>
                <a:srgbClr val="CC3300"/>
              </a:solidFill>
            </a:endParaRPr>
          </a:p>
          <a:p>
            <a:pPr algn="l">
              <a:defRPr/>
            </a:pPr>
            <a:r>
              <a:rPr lang="ru-RU" sz="2200" b="1" dirty="0">
                <a:solidFill>
                  <a:srgbClr val="0000FF"/>
                </a:solidFill>
              </a:rPr>
              <a:t>1 калория</a:t>
            </a:r>
            <a:r>
              <a:rPr lang="ru-RU" sz="2200" b="1" dirty="0">
                <a:solidFill>
                  <a:srgbClr val="FF0000"/>
                </a:solidFill>
              </a:rPr>
              <a:t> - </a:t>
            </a:r>
            <a:r>
              <a:rPr lang="ru-RU" sz="2200" b="1" dirty="0"/>
              <a:t> </a:t>
            </a:r>
            <a:r>
              <a:rPr lang="ru-RU" sz="2200" b="1" dirty="0">
                <a:solidFill>
                  <a:srgbClr val="336600"/>
                </a:solidFill>
              </a:rPr>
              <a:t>количество тепла затраченное на нагревание </a:t>
            </a:r>
            <a:r>
              <a:rPr lang="ru-RU" sz="2200" b="1" dirty="0">
                <a:solidFill>
                  <a:srgbClr val="0000FF"/>
                </a:solidFill>
              </a:rPr>
              <a:t>1 г Н</a:t>
            </a:r>
            <a:r>
              <a:rPr lang="ru-RU" sz="2200" b="1" baseline="-25000" dirty="0">
                <a:solidFill>
                  <a:srgbClr val="0000FF"/>
                </a:solidFill>
              </a:rPr>
              <a:t>2</a:t>
            </a:r>
            <a:r>
              <a:rPr lang="ru-RU" sz="2200" b="1" dirty="0">
                <a:solidFill>
                  <a:srgbClr val="0000FF"/>
                </a:solidFill>
              </a:rPr>
              <a:t>0</a:t>
            </a:r>
            <a:r>
              <a:rPr lang="ru-RU" sz="2200" b="1" dirty="0">
                <a:solidFill>
                  <a:srgbClr val="336600"/>
                </a:solidFill>
              </a:rPr>
              <a:t> </a:t>
            </a:r>
          </a:p>
          <a:p>
            <a:pPr algn="l">
              <a:defRPr/>
            </a:pPr>
            <a:r>
              <a:rPr lang="ru-RU" sz="2200" b="1" dirty="0">
                <a:solidFill>
                  <a:srgbClr val="336600"/>
                </a:solidFill>
              </a:rPr>
              <a:t>                      от </a:t>
            </a:r>
            <a:r>
              <a:rPr lang="ru-RU" sz="2200" b="1" dirty="0">
                <a:solidFill>
                  <a:srgbClr val="FF0000"/>
                </a:solidFill>
              </a:rPr>
              <a:t>14,5 </a:t>
            </a:r>
            <a:r>
              <a:rPr lang="ru-RU" sz="2200" b="1" dirty="0">
                <a:solidFill>
                  <a:srgbClr val="336600"/>
                </a:solidFill>
              </a:rPr>
              <a:t>до </a:t>
            </a:r>
            <a:r>
              <a:rPr lang="ru-RU" sz="2200" b="1" dirty="0">
                <a:solidFill>
                  <a:srgbClr val="FF0000"/>
                </a:solidFill>
              </a:rPr>
              <a:t>15,5 </a:t>
            </a:r>
            <a:r>
              <a:rPr lang="ru-RU" sz="2200" b="1" baseline="30000" dirty="0">
                <a:solidFill>
                  <a:srgbClr val="FF0000"/>
                </a:solidFill>
              </a:rPr>
              <a:t>о </a:t>
            </a:r>
            <a:r>
              <a:rPr lang="ru-RU" sz="2200" b="1" dirty="0">
                <a:solidFill>
                  <a:srgbClr val="FF0000"/>
                </a:solidFill>
              </a:rPr>
              <a:t>С</a:t>
            </a:r>
          </a:p>
          <a:p>
            <a:pPr algn="l">
              <a:defRPr/>
            </a:pPr>
            <a:r>
              <a:rPr lang="ru-RU" sz="2200" b="1" dirty="0">
                <a:solidFill>
                  <a:srgbClr val="0000FF"/>
                </a:solidFill>
              </a:rPr>
              <a:t>1 ккал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>
                <a:solidFill>
                  <a:srgbClr val="336600"/>
                </a:solidFill>
              </a:rPr>
              <a:t>–</a:t>
            </a:r>
            <a:r>
              <a:rPr lang="ru-RU" sz="2200" b="1" dirty="0">
                <a:solidFill>
                  <a:srgbClr val="FF0000"/>
                </a:solidFill>
              </a:rPr>
              <a:t> 1000 калорий</a:t>
            </a:r>
          </a:p>
          <a:p>
            <a:pPr algn="l">
              <a:defRPr/>
            </a:pPr>
            <a:r>
              <a:rPr lang="ru-RU" sz="2200" b="1" dirty="0">
                <a:solidFill>
                  <a:srgbClr val="0000FF"/>
                </a:solidFill>
              </a:rPr>
              <a:t>1 Мкал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>
                <a:solidFill>
                  <a:srgbClr val="336600"/>
                </a:solidFill>
              </a:rPr>
              <a:t>–</a:t>
            </a:r>
            <a:r>
              <a:rPr lang="ru-RU" sz="2200" b="1" dirty="0">
                <a:solidFill>
                  <a:srgbClr val="FF0000"/>
                </a:solidFill>
              </a:rPr>
              <a:t> 1000 ккал</a:t>
            </a:r>
          </a:p>
          <a:p>
            <a:pPr>
              <a:defRPr/>
            </a:pPr>
            <a:r>
              <a:rPr lang="ru-RU" sz="2200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 системе СИ:</a:t>
            </a:r>
          </a:p>
          <a:p>
            <a:pPr algn="l">
              <a:defRPr/>
            </a:pPr>
            <a:r>
              <a:rPr lang="ru-RU" sz="2200" b="1" dirty="0">
                <a:solidFill>
                  <a:srgbClr val="0000FF"/>
                </a:solidFill>
              </a:rPr>
              <a:t>1 калория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>
                <a:solidFill>
                  <a:srgbClr val="336600"/>
                </a:solidFill>
              </a:rPr>
              <a:t>–</a:t>
            </a:r>
            <a:r>
              <a:rPr lang="ru-RU" sz="2200" b="1" dirty="0">
                <a:solidFill>
                  <a:srgbClr val="FF0000"/>
                </a:solidFill>
              </a:rPr>
              <a:t> 4,1868 Дж </a:t>
            </a:r>
            <a:r>
              <a:rPr lang="ru-RU" sz="2200" b="1" dirty="0">
                <a:solidFill>
                  <a:srgbClr val="336600"/>
                </a:solidFill>
              </a:rPr>
              <a:t>и т.д.</a:t>
            </a:r>
          </a:p>
          <a:p>
            <a:pPr algn="l">
              <a:defRPr/>
            </a:pPr>
            <a:r>
              <a:rPr lang="ru-RU" sz="2200" b="1" dirty="0">
                <a:solidFill>
                  <a:srgbClr val="0000FF"/>
                </a:solidFill>
              </a:rPr>
              <a:t>1 Дж</a:t>
            </a:r>
            <a:r>
              <a:rPr lang="ru-RU" sz="2200" b="1" dirty="0">
                <a:solidFill>
                  <a:srgbClr val="FF0000"/>
                </a:solidFill>
              </a:rPr>
              <a:t> = 0,2388 Ккал   </a:t>
            </a:r>
          </a:p>
          <a:p>
            <a:pPr algn="l">
              <a:defRPr/>
            </a:pPr>
            <a:r>
              <a:rPr lang="ru-RU" sz="2200" b="1" dirty="0">
                <a:solidFill>
                  <a:srgbClr val="FF0000"/>
                </a:solidFill>
              </a:rPr>
              <a:t>1 КДж  = 1000 Дж</a:t>
            </a:r>
          </a:p>
          <a:p>
            <a:pPr algn="l">
              <a:defRPr/>
            </a:pPr>
            <a:r>
              <a:rPr lang="ru-RU" sz="2200" b="1" dirty="0">
                <a:solidFill>
                  <a:srgbClr val="FF0000"/>
                </a:solidFill>
              </a:rPr>
              <a:t>1 МДж =  1000  КДж     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лориметр1"/>
          <p:cNvPicPr>
            <a:picLocks noChangeAspect="1" noChangeArrowheads="1"/>
          </p:cNvPicPr>
          <p:nvPr/>
        </p:nvPicPr>
        <p:blipFill>
          <a:blip r:embed="rId2">
            <a:lum bright="-12000" contras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1" t="12303" r="5695"/>
          <a:stretch>
            <a:fillRect/>
          </a:stretch>
        </p:blipFill>
        <p:spPr bwMode="auto">
          <a:xfrm>
            <a:off x="179388" y="433388"/>
            <a:ext cx="4679950" cy="623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859338" y="447675"/>
            <a:ext cx="4211637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МЕТОДИКА  КАЛОРИМЕТРИИ   КОРМОВ</a:t>
            </a:r>
          </a:p>
          <a:p>
            <a:pPr eaLnBrk="1" hangingPunct="1"/>
            <a:endParaRPr lang="ru-RU" sz="800" b="1" dirty="0">
              <a:solidFill>
                <a:schemeClr val="accent2"/>
              </a:solidFill>
            </a:endParaRPr>
          </a:p>
          <a:p>
            <a:pPr eaLnBrk="1" hangingPunct="1"/>
            <a:r>
              <a:rPr lang="ru-RU" sz="1200" dirty="0"/>
              <a:t>Прибор, которым определяют эквивалент тепловой энергии, называется калориметром. Он состоит из металлического двустенного сосуда, </a:t>
            </a:r>
            <a:r>
              <a:rPr lang="ru-RU" sz="1200" b="1" dirty="0">
                <a:solidFill>
                  <a:srgbClr val="CC3300"/>
                </a:solidFill>
              </a:rPr>
              <a:t>рубашки</a:t>
            </a:r>
            <a:r>
              <a:rPr lang="ru-RU" sz="1200" dirty="0"/>
              <a:t> </a:t>
            </a:r>
            <a:r>
              <a:rPr lang="ru-RU" sz="1200" b="1" dirty="0">
                <a:solidFill>
                  <a:srgbClr val="0000FF"/>
                </a:solidFill>
              </a:rPr>
              <a:t>5</a:t>
            </a:r>
            <a:r>
              <a:rPr lang="ru-RU" sz="1200" dirty="0"/>
              <a:t>. Между стенками его налита вода, назначение которой вместе с сосудом предохранить калориметр от теплообмена с внешней средой. Внутри рубашки помещается </a:t>
            </a:r>
            <a:r>
              <a:rPr lang="ru-RU" sz="1200" b="1" dirty="0">
                <a:solidFill>
                  <a:srgbClr val="CC3300"/>
                </a:solidFill>
              </a:rPr>
              <a:t>металлический сосуд</a:t>
            </a:r>
            <a:r>
              <a:rPr lang="ru-RU" sz="1200" dirty="0"/>
              <a:t> </a:t>
            </a:r>
            <a:r>
              <a:rPr lang="ru-RU" sz="1200" b="1" dirty="0">
                <a:solidFill>
                  <a:srgbClr val="0000FF"/>
                </a:solidFill>
              </a:rPr>
              <a:t>4</a:t>
            </a:r>
            <a:r>
              <a:rPr lang="ru-RU" sz="1200" i="1" dirty="0"/>
              <a:t>, </a:t>
            </a:r>
            <a:r>
              <a:rPr lang="ru-RU" sz="1200" dirty="0"/>
              <a:t>собственно калориметр, наполняемый определенным (взвешенным) количеством воды. В эту воду погружается толстостенный </a:t>
            </a:r>
            <a:r>
              <a:rPr lang="ru-RU" sz="1200" b="1" dirty="0">
                <a:solidFill>
                  <a:srgbClr val="CC3300"/>
                </a:solidFill>
              </a:rPr>
              <a:t>стальной сосуд</a:t>
            </a:r>
            <a:r>
              <a:rPr lang="ru-RU" sz="1200" dirty="0"/>
              <a:t> </a:t>
            </a:r>
            <a:r>
              <a:rPr lang="ru-RU" sz="1200" b="1" dirty="0">
                <a:solidFill>
                  <a:srgbClr val="0000FF"/>
                </a:solidFill>
              </a:rPr>
              <a:t>1</a:t>
            </a:r>
            <a:r>
              <a:rPr lang="ru-RU" sz="1200" dirty="0"/>
              <a:t>, называемый </a:t>
            </a:r>
            <a:r>
              <a:rPr lang="ru-RU" sz="1200" b="1" dirty="0">
                <a:solidFill>
                  <a:srgbClr val="CC3300"/>
                </a:solidFill>
              </a:rPr>
              <a:t>бомбой</a:t>
            </a:r>
            <a:r>
              <a:rPr lang="ru-RU" sz="1200" dirty="0"/>
              <a:t>. Внутри бомбы до ее погружения в воду помещается на тонкой проволочке </a:t>
            </a:r>
            <a:r>
              <a:rPr lang="ru-RU" sz="1200" b="1" dirty="0">
                <a:solidFill>
                  <a:srgbClr val="CC3300"/>
                </a:solidFill>
              </a:rPr>
              <a:t>таблетка из исследуемого вещества</a:t>
            </a:r>
            <a:r>
              <a:rPr lang="ru-RU" sz="1200" dirty="0"/>
              <a:t>; бомба плотно завинчивается крышкой и внутрь ее под давлением до 25—30 </a:t>
            </a:r>
            <a:r>
              <a:rPr lang="ru-RU" sz="1200" i="1" dirty="0"/>
              <a:t>атм. </a:t>
            </a:r>
            <a:r>
              <a:rPr lang="ru-RU" sz="1200" dirty="0"/>
              <a:t>впускается из баллона чистый кислород. Затем в воду </a:t>
            </a:r>
            <a:r>
              <a:rPr lang="ru-RU" sz="1200" b="1" dirty="0">
                <a:solidFill>
                  <a:srgbClr val="CC3300"/>
                </a:solidFill>
              </a:rPr>
              <a:t>сосуда</a:t>
            </a:r>
            <a:r>
              <a:rPr lang="ru-RU" sz="1200" dirty="0"/>
              <a:t> </a:t>
            </a:r>
            <a:r>
              <a:rPr lang="ru-RU" sz="1200" b="1" dirty="0">
                <a:solidFill>
                  <a:srgbClr val="0000FF"/>
                </a:solidFill>
              </a:rPr>
              <a:t>4 </a:t>
            </a:r>
            <a:r>
              <a:rPr lang="ru-RU" sz="1200" dirty="0"/>
              <a:t>опускают </a:t>
            </a:r>
            <a:r>
              <a:rPr lang="ru-RU" sz="1200" b="1" dirty="0">
                <a:solidFill>
                  <a:srgbClr val="CC3300"/>
                </a:solidFill>
              </a:rPr>
              <a:t>шарик специального термометра</a:t>
            </a:r>
            <a:r>
              <a:rPr lang="ru-RU" sz="1200" dirty="0"/>
              <a:t> </a:t>
            </a:r>
            <a:r>
              <a:rPr lang="ru-RU" sz="1200" b="1" dirty="0">
                <a:solidFill>
                  <a:srgbClr val="0000FF"/>
                </a:solidFill>
              </a:rPr>
              <a:t>2</a:t>
            </a:r>
            <a:r>
              <a:rPr lang="ru-RU" sz="1200" i="1" dirty="0"/>
              <a:t> </a:t>
            </a:r>
            <a:r>
              <a:rPr lang="ru-RU" sz="1200" dirty="0"/>
              <a:t>и прибор готов для выполнения опыта. Помешивая несколько минут воду </a:t>
            </a:r>
            <a:r>
              <a:rPr lang="ru-RU" sz="1200" b="1" dirty="0">
                <a:solidFill>
                  <a:srgbClr val="CC3300"/>
                </a:solidFill>
              </a:rPr>
              <a:t>специальной мешалкой</a:t>
            </a:r>
            <a:r>
              <a:rPr lang="ru-RU" sz="1200" dirty="0"/>
              <a:t> </a:t>
            </a:r>
            <a:r>
              <a:rPr lang="ru-RU" sz="1200" b="1" dirty="0">
                <a:solidFill>
                  <a:srgbClr val="0000FF"/>
                </a:solidFill>
              </a:rPr>
              <a:t>3</a:t>
            </a:r>
            <a:r>
              <a:rPr lang="ru-RU" sz="1200" i="1" dirty="0"/>
              <a:t>, </a:t>
            </a:r>
            <a:r>
              <a:rPr lang="ru-RU" sz="1200" dirty="0"/>
              <a:t>устанавливают ее температуру. Затем через проволочку, на которой внутри бомбы подвешен образец, пропускают </a:t>
            </a:r>
            <a:r>
              <a:rPr lang="ru-RU" sz="1200" b="1" dirty="0">
                <a:solidFill>
                  <a:srgbClr val="CC3300"/>
                </a:solidFill>
              </a:rPr>
              <a:t>электрический ток</a:t>
            </a:r>
            <a:r>
              <a:rPr lang="ru-RU" sz="1200" dirty="0"/>
              <a:t>. Ток накаливает проволочку, от нее загорается образец и в атмосфере кислорода быстро сгорает. В результате температура воды подымается, что сейчас же отражается на показании термометра. После того, как температура воды достигнет максимума, наблюдение ведут еще несколько минут, а затем опыт заканчивается.</a:t>
            </a:r>
          </a:p>
          <a:p>
            <a:pPr eaLnBrk="1" hangingPunct="1"/>
            <a:r>
              <a:rPr lang="ru-RU" sz="1200" dirty="0"/>
              <a:t>Мешалка работает в течение опыта, что дает основание считать полученную температуру общей для всей массы воды. Количество тепла, развитого образцом при сгорании, равно числу калорий, сообщенных воде, прибору, в котором производилось сжигание, плюс поправка на излучение прибором тепла в окружающий воздух.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Text Box 2"/>
          <p:cNvSpPr txBox="1">
            <a:spLocks noChangeArrowheads="1"/>
          </p:cNvSpPr>
          <p:nvPr/>
        </p:nvSpPr>
        <p:spPr bwMode="auto">
          <a:xfrm>
            <a:off x="179388" y="541338"/>
            <a:ext cx="8785225" cy="458587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</a:rPr>
              <a:t>Энергетическая </a:t>
            </a:r>
            <a:r>
              <a:rPr lang="ru-RU" b="1" dirty="0">
                <a:solidFill>
                  <a:srgbClr val="FF0000"/>
                </a:solidFill>
              </a:rPr>
              <a:t>кормовая </a:t>
            </a:r>
            <a:r>
              <a:rPr lang="ru-RU" b="1" dirty="0" smtClean="0">
                <a:solidFill>
                  <a:srgbClr val="FF0000"/>
                </a:solidFill>
              </a:rPr>
              <a:t>единица </a:t>
            </a: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ЭКЕ)</a:t>
            </a:r>
          </a:p>
          <a:p>
            <a:pPr>
              <a:defRPr/>
            </a:pPr>
            <a:endParaRPr lang="ru-RU" b="1" dirty="0">
              <a:solidFill>
                <a:srgbClr val="FF0000"/>
              </a:solidFill>
            </a:endParaRPr>
          </a:p>
          <a:p>
            <a:pPr algn="l">
              <a:defRPr/>
            </a:pPr>
            <a:r>
              <a:rPr lang="ru-RU" sz="3200" b="1" dirty="0" smtClean="0">
                <a:solidFill>
                  <a:srgbClr val="000099"/>
                </a:solidFill>
              </a:rPr>
              <a:t>Германия </a:t>
            </a:r>
            <a:r>
              <a:rPr lang="ru-RU" sz="3200" b="1" dirty="0">
                <a:solidFill>
                  <a:srgbClr val="000099"/>
                </a:solidFill>
              </a:rPr>
              <a:t>(1971)</a:t>
            </a:r>
          </a:p>
          <a:p>
            <a:pPr algn="l">
              <a:defRPr/>
            </a:pPr>
            <a:r>
              <a:rPr lang="ru-RU" sz="2800" b="1" dirty="0">
                <a:solidFill>
                  <a:srgbClr val="000099"/>
                </a:solidFill>
              </a:rPr>
              <a:t>1 ЭКЕ </a:t>
            </a:r>
            <a:r>
              <a:rPr lang="ru-RU" sz="2800" b="1" dirty="0" err="1">
                <a:solidFill>
                  <a:srgbClr val="000099"/>
                </a:solidFill>
              </a:rPr>
              <a:t>крс</a:t>
            </a:r>
            <a:r>
              <a:rPr lang="ru-RU" sz="2800" b="1" dirty="0">
                <a:solidFill>
                  <a:srgbClr val="000099"/>
                </a:solidFill>
              </a:rPr>
              <a:t> = 2500 Ккал чистой энергии (10,5 МДж)</a:t>
            </a:r>
          </a:p>
          <a:p>
            <a:pPr algn="l">
              <a:defRPr/>
            </a:pPr>
            <a:r>
              <a:rPr lang="ru-RU" sz="2800" b="1" dirty="0">
                <a:solidFill>
                  <a:srgbClr val="FF0000"/>
                </a:solidFill>
              </a:rPr>
              <a:t>1 ЭКЕ с = 3500 Ккал чистой энергии</a:t>
            </a:r>
            <a:r>
              <a:rPr lang="ru-RU" sz="2800" dirty="0"/>
              <a:t> </a:t>
            </a:r>
            <a:r>
              <a:rPr lang="ru-RU" sz="2800" b="1" dirty="0">
                <a:solidFill>
                  <a:srgbClr val="FF0000"/>
                </a:solidFill>
              </a:rPr>
              <a:t>(14,6 МДЖ)</a:t>
            </a:r>
          </a:p>
          <a:p>
            <a:pPr algn="l">
              <a:defRPr/>
            </a:pPr>
            <a:r>
              <a:rPr lang="ru-RU" sz="2800" b="1" dirty="0">
                <a:solidFill>
                  <a:srgbClr val="003300"/>
                </a:solidFill>
              </a:rPr>
              <a:t>1 ЭКЕ п = 3500 Ккал чистой энергии</a:t>
            </a:r>
            <a:r>
              <a:rPr lang="ru-RU" sz="2800" dirty="0">
                <a:solidFill>
                  <a:srgbClr val="003300"/>
                </a:solidFill>
              </a:rPr>
              <a:t> </a:t>
            </a:r>
            <a:r>
              <a:rPr lang="ru-RU" sz="2800" b="1" dirty="0">
                <a:solidFill>
                  <a:srgbClr val="003300"/>
                </a:solidFill>
              </a:rPr>
              <a:t>(14,6 МДЖ)</a:t>
            </a:r>
          </a:p>
          <a:p>
            <a:pPr algn="l">
              <a:defRPr/>
            </a:pPr>
            <a:endParaRPr lang="ru-RU" sz="2800" b="1" dirty="0">
              <a:solidFill>
                <a:srgbClr val="FF0000"/>
              </a:solidFill>
            </a:endParaRPr>
          </a:p>
          <a:p>
            <a:pPr algn="l">
              <a:defRPr/>
            </a:pPr>
            <a:r>
              <a:rPr lang="ru-RU" sz="2800" b="1" dirty="0">
                <a:solidFill>
                  <a:srgbClr val="FF0000"/>
                </a:solidFill>
              </a:rPr>
              <a:t>ЭКЕ </a:t>
            </a:r>
            <a:r>
              <a:rPr lang="ru-RU" sz="2800" b="1" dirty="0" err="1">
                <a:solidFill>
                  <a:srgbClr val="FF0000"/>
                </a:solidFill>
              </a:rPr>
              <a:t>крс</a:t>
            </a:r>
            <a:r>
              <a:rPr lang="ru-RU" sz="2800" b="1" dirty="0">
                <a:solidFill>
                  <a:srgbClr val="FF0000"/>
                </a:solidFill>
              </a:rPr>
              <a:t> =0,684х</a:t>
            </a:r>
            <a:r>
              <a:rPr lang="ru-RU" sz="1800" b="1" dirty="0">
                <a:solidFill>
                  <a:srgbClr val="FF0000"/>
                </a:solidFill>
              </a:rPr>
              <a:t>1</a:t>
            </a:r>
            <a:r>
              <a:rPr lang="ru-RU" sz="2800" b="1" dirty="0">
                <a:solidFill>
                  <a:srgbClr val="FF0000"/>
                </a:solidFill>
              </a:rPr>
              <a:t> + 3,008 х</a:t>
            </a:r>
            <a:r>
              <a:rPr lang="ru-RU" sz="1800" b="1" dirty="0">
                <a:solidFill>
                  <a:srgbClr val="FF0000"/>
                </a:solidFill>
              </a:rPr>
              <a:t>2</a:t>
            </a:r>
            <a:r>
              <a:rPr lang="ru-RU" sz="2800" b="1" dirty="0">
                <a:solidFill>
                  <a:srgbClr val="FF0000"/>
                </a:solidFill>
              </a:rPr>
              <a:t> + 0,804 х</a:t>
            </a:r>
            <a:r>
              <a:rPr lang="ru-RU" sz="1800" b="1" dirty="0">
                <a:solidFill>
                  <a:srgbClr val="FF0000"/>
                </a:solidFill>
              </a:rPr>
              <a:t>3</a:t>
            </a:r>
            <a:r>
              <a:rPr lang="ru-RU" sz="2800" b="1" dirty="0">
                <a:solidFill>
                  <a:srgbClr val="FF0000"/>
                </a:solidFill>
              </a:rPr>
              <a:t> + </a:t>
            </a:r>
            <a:r>
              <a:rPr lang="ru-RU" sz="2800" b="1" dirty="0" smtClean="0">
                <a:solidFill>
                  <a:srgbClr val="FF0000"/>
                </a:solidFill>
              </a:rPr>
              <a:t>0,804х</a:t>
            </a:r>
            <a:r>
              <a:rPr lang="ru-RU" sz="1800" b="1" dirty="0" smtClean="0">
                <a:solidFill>
                  <a:srgbClr val="FF0000"/>
                </a:solidFill>
              </a:rPr>
              <a:t>4</a:t>
            </a:r>
            <a:endParaRPr lang="ru-RU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Text Box 2"/>
          <p:cNvSpPr txBox="1">
            <a:spLocks noChangeArrowheads="1"/>
          </p:cNvSpPr>
          <p:nvPr/>
        </p:nvSpPr>
        <p:spPr bwMode="auto">
          <a:xfrm>
            <a:off x="215900" y="260350"/>
            <a:ext cx="88201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ru-RU" sz="3200" b="1" dirty="0">
                <a:solidFill>
                  <a:schemeClr val="accent6"/>
                </a:solidFill>
                <a:latin typeface="Arial" charset="0"/>
              </a:rPr>
              <a:t> 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ЭНЕРГЕТИЧЕСКАЯ ПИТАТЕЛЬНОСТЬ КОРМОВ</a:t>
            </a:r>
          </a:p>
          <a:p>
            <a:pPr marL="457200" indent="-457200">
              <a:spcBef>
                <a:spcPct val="50000"/>
              </a:spcBef>
              <a:buClr>
                <a:schemeClr val="accent2"/>
              </a:buClr>
              <a:defRPr/>
            </a:pPr>
            <a:endParaRPr lang="ru-RU" sz="32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65100" indent="-165100" algn="l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ru-RU" sz="3200" b="1" dirty="0">
                <a:solidFill>
                  <a:schemeClr val="accent6"/>
                </a:solidFill>
                <a:latin typeface="Arial" charset="0"/>
              </a:rPr>
              <a:t>  </a:t>
            </a:r>
            <a:r>
              <a:rPr lang="ru-RU" sz="3200" b="1" dirty="0">
                <a:solidFill>
                  <a:srgbClr val="000099"/>
                </a:solidFill>
                <a:latin typeface="+mj-lt"/>
              </a:rPr>
              <a:t>Под</a:t>
            </a:r>
            <a:r>
              <a:rPr lang="ru-RU" sz="3200" b="1" dirty="0">
                <a:solidFill>
                  <a:srgbClr val="CC3300"/>
                </a:solidFill>
                <a:latin typeface="+mj-lt"/>
              </a:rPr>
              <a:t> </a:t>
            </a:r>
            <a:r>
              <a:rPr lang="ru-RU" sz="3200" b="1" u="sng" dirty="0">
                <a:solidFill>
                  <a:srgbClr val="FF0000"/>
                </a:solidFill>
                <a:latin typeface="+mj-lt"/>
              </a:rPr>
              <a:t>энергетической питательностью </a:t>
            </a:r>
            <a:r>
              <a:rPr lang="ru-RU" sz="3200" b="1" dirty="0">
                <a:solidFill>
                  <a:srgbClr val="000099"/>
                </a:solidFill>
                <a:latin typeface="+mj-lt"/>
              </a:rPr>
              <a:t>понимается свойство корма удовлетворять потребность животного в органическом веществе, содержащем доступную для него энергию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11560" y="472373"/>
            <a:ext cx="6512511" cy="1143000"/>
          </a:xfrm>
        </p:spPr>
        <p:txBody>
          <a:bodyPr/>
          <a:lstStyle/>
          <a:p>
            <a:r>
              <a:rPr lang="ru-RU" dirty="0" smtClean="0"/>
              <a:t>Углеводы 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4294967295"/>
          </p:nvPr>
        </p:nvSpPr>
        <p:spPr>
          <a:xfrm>
            <a:off x="914400" y="1600200"/>
            <a:ext cx="7772400" cy="4530725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Углеводы – соединения углерода, кислорода и водорода. Бывают:</a:t>
            </a:r>
          </a:p>
          <a:p>
            <a:pPr lvl="1"/>
            <a:r>
              <a:rPr lang="ru-RU" dirty="0" smtClean="0"/>
              <a:t>моносахариды</a:t>
            </a:r>
          </a:p>
          <a:p>
            <a:pPr lvl="1"/>
            <a:r>
              <a:rPr lang="ru-RU" dirty="0" smtClean="0"/>
              <a:t>олигосахариды</a:t>
            </a:r>
          </a:p>
          <a:p>
            <a:pPr lvl="1"/>
            <a:r>
              <a:rPr lang="ru-RU" dirty="0" smtClean="0"/>
              <a:t>полисахариды</a:t>
            </a:r>
          </a:p>
          <a:p>
            <a:pPr lvl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929164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6"/>
          <p:cNvSpPr>
            <a:spLocks noChangeShapeType="1"/>
          </p:cNvSpPr>
          <p:nvPr/>
        </p:nvSpPr>
        <p:spPr bwMode="auto">
          <a:xfrm>
            <a:off x="571500" y="753586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9496" name="Rectangle 8"/>
          <p:cNvSpPr>
            <a:spLocks noChangeArrowheads="1"/>
          </p:cNvSpPr>
          <p:nvPr/>
        </p:nvSpPr>
        <p:spPr bwMode="auto">
          <a:xfrm>
            <a:off x="384175" y="188913"/>
            <a:ext cx="8580438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2590800" algn="l"/>
              </a:tabLst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СХЕМА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</a:p>
          <a:p>
            <a:pPr eaLnBrk="0" hangingPunct="0">
              <a:tabLst>
                <a:tab pos="25908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ЭНЕРГЕТИЧЕСКОГО БАЛАНСА У БЫЧКА </a:t>
            </a:r>
          </a:p>
          <a:p>
            <a:pPr eaLnBrk="0" hangingPunct="0">
              <a:tabLst>
                <a:tab pos="25908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ПРИ ЖИВОЙ МАССЕ 500 КГ, СРЕДНЕСУТОЧНОМ ПРИРОСТЕ 900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г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25604" name="Rectangle 135"/>
          <p:cNvSpPr>
            <a:spLocks noChangeArrowheads="1"/>
          </p:cNvSpPr>
          <p:nvPr/>
        </p:nvSpPr>
        <p:spPr bwMode="auto">
          <a:xfrm>
            <a:off x="0" y="3960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endParaRPr lang="ru-RU" sz="2400"/>
          </a:p>
        </p:txBody>
      </p:sp>
      <p:sp>
        <p:nvSpPr>
          <p:cNvPr id="25605" name="Rectangle 156"/>
          <p:cNvSpPr>
            <a:spLocks noChangeArrowheads="1"/>
          </p:cNvSpPr>
          <p:nvPr/>
        </p:nvSpPr>
        <p:spPr bwMode="auto">
          <a:xfrm>
            <a:off x="0" y="4994275"/>
            <a:ext cx="984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400" b="1">
                <a:cs typeface="Times New Roman" pitchFamily="18" charset="0"/>
              </a:rPr>
              <a:t>                  </a:t>
            </a:r>
            <a:endParaRPr lang="en-US" sz="2400"/>
          </a:p>
        </p:txBody>
      </p:sp>
      <p:sp>
        <p:nvSpPr>
          <p:cNvPr id="25606" name="Rectangle 177"/>
          <p:cNvSpPr>
            <a:spLocks noChangeArrowheads="1"/>
          </p:cNvSpPr>
          <p:nvPr/>
        </p:nvSpPr>
        <p:spPr bwMode="auto">
          <a:xfrm>
            <a:off x="0" y="6453188"/>
            <a:ext cx="93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400" b="1">
                <a:cs typeface="Times New Roman" pitchFamily="18" charset="0"/>
              </a:rPr>
              <a:t>                 </a:t>
            </a:r>
            <a:endParaRPr lang="en-US" sz="2400"/>
          </a:p>
        </p:txBody>
      </p:sp>
      <p:sp>
        <p:nvSpPr>
          <p:cNvPr id="25607" name="Rectangle 198"/>
          <p:cNvSpPr>
            <a:spLocks noChangeArrowheads="1"/>
          </p:cNvSpPr>
          <p:nvPr/>
        </p:nvSpPr>
        <p:spPr bwMode="auto">
          <a:xfrm>
            <a:off x="2268538" y="1628775"/>
            <a:ext cx="45624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99"/>
                </a:solidFill>
              </a:rPr>
              <a:t>ВАЛОВАЯ ЭНЕРГИЯ</a:t>
            </a:r>
          </a:p>
          <a:p>
            <a:r>
              <a:rPr lang="en-US" sz="2000" b="1">
                <a:solidFill>
                  <a:srgbClr val="000099"/>
                </a:solidFill>
              </a:rPr>
              <a:t>ПИТАТЕЛЬНЫХ ВЕЩЕСТВ КОРМА </a:t>
            </a:r>
            <a:r>
              <a:rPr lang="en-US" sz="2000" b="1">
                <a:solidFill>
                  <a:schemeClr val="accent2"/>
                </a:solidFill>
              </a:rPr>
              <a:t>– </a:t>
            </a:r>
            <a:r>
              <a:rPr lang="en-US" sz="2000" b="1">
                <a:solidFill>
                  <a:srgbClr val="FF0000"/>
                </a:solidFill>
              </a:rPr>
              <a:t>100 %</a:t>
            </a:r>
          </a:p>
        </p:txBody>
      </p:sp>
      <p:sp>
        <p:nvSpPr>
          <p:cNvPr id="25608" name="Rectangle 200"/>
          <p:cNvSpPr>
            <a:spLocks noChangeArrowheads="1"/>
          </p:cNvSpPr>
          <p:nvPr/>
        </p:nvSpPr>
        <p:spPr bwMode="auto">
          <a:xfrm>
            <a:off x="395288" y="2819400"/>
            <a:ext cx="34559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000099"/>
                </a:solidFill>
              </a:rPr>
              <a:t>ПОТЕРИ ЭНЕРГИИ</a:t>
            </a:r>
          </a:p>
          <a:p>
            <a:r>
              <a:rPr lang="en-US" sz="1600" b="1">
                <a:solidFill>
                  <a:srgbClr val="000099"/>
                </a:solidFill>
              </a:rPr>
              <a:t>С КАЛОМ И ГАЗАМИ  </a:t>
            </a:r>
            <a:r>
              <a:rPr lang="en-US" sz="1600" b="1">
                <a:solidFill>
                  <a:schemeClr val="accent2"/>
                </a:solidFill>
              </a:rPr>
              <a:t>-</a:t>
            </a:r>
            <a:r>
              <a:rPr lang="ru-RU" sz="1600" b="1">
                <a:solidFill>
                  <a:schemeClr val="accent2"/>
                </a:solidFill>
              </a:rPr>
              <a:t> </a:t>
            </a:r>
            <a:r>
              <a:rPr lang="en-US" sz="1600" b="1">
                <a:solidFill>
                  <a:srgbClr val="FF0000"/>
                </a:solidFill>
              </a:rPr>
              <a:t>25 + 7 %</a:t>
            </a:r>
          </a:p>
        </p:txBody>
      </p:sp>
      <p:sp>
        <p:nvSpPr>
          <p:cNvPr id="25609" name="Rectangle 201"/>
          <p:cNvSpPr>
            <a:spLocks noChangeArrowheads="1"/>
          </p:cNvSpPr>
          <p:nvPr/>
        </p:nvSpPr>
        <p:spPr bwMode="auto">
          <a:xfrm>
            <a:off x="6013450" y="2781300"/>
            <a:ext cx="20875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000099"/>
                </a:solidFill>
              </a:rPr>
              <a:t>ПЕРЕВАРИМАЯ</a:t>
            </a:r>
          </a:p>
          <a:p>
            <a:r>
              <a:rPr lang="en-US" sz="1600" b="1">
                <a:solidFill>
                  <a:srgbClr val="000099"/>
                </a:solidFill>
              </a:rPr>
              <a:t>ЭНЕРГИЯ </a:t>
            </a:r>
            <a:r>
              <a:rPr lang="en-US" sz="1600" b="1">
                <a:solidFill>
                  <a:schemeClr val="accent2"/>
                </a:solidFill>
              </a:rPr>
              <a:t>– </a:t>
            </a:r>
            <a:r>
              <a:rPr lang="en-US" sz="1600" b="1">
                <a:solidFill>
                  <a:srgbClr val="FF0000"/>
                </a:solidFill>
              </a:rPr>
              <a:t>68 %</a:t>
            </a:r>
            <a:r>
              <a:rPr lang="ru-RU" sz="1600" b="1">
                <a:solidFill>
                  <a:srgbClr val="FF0000"/>
                </a:solidFill>
              </a:rPr>
              <a:t>  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25610" name="Rectangle 203"/>
          <p:cNvSpPr>
            <a:spLocks noChangeArrowheads="1"/>
          </p:cNvSpPr>
          <p:nvPr/>
        </p:nvSpPr>
        <p:spPr bwMode="auto">
          <a:xfrm>
            <a:off x="757238" y="3644900"/>
            <a:ext cx="2374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000099"/>
                </a:solidFill>
              </a:rPr>
              <a:t>ПОТЕРИ ЭНЕРГИИ</a:t>
            </a:r>
          </a:p>
          <a:p>
            <a:r>
              <a:rPr lang="en-US" sz="1600" b="1">
                <a:solidFill>
                  <a:srgbClr val="000099"/>
                </a:solidFill>
              </a:rPr>
              <a:t>С МОЧОЙ </a:t>
            </a:r>
            <a:r>
              <a:rPr lang="en-US" sz="1600" b="1">
                <a:solidFill>
                  <a:schemeClr val="accent2"/>
                </a:solidFill>
              </a:rPr>
              <a:t>– </a:t>
            </a:r>
            <a:r>
              <a:rPr lang="en-US" sz="1600" b="1">
                <a:solidFill>
                  <a:srgbClr val="FF0000"/>
                </a:solidFill>
              </a:rPr>
              <a:t>13 %</a:t>
            </a:r>
            <a:endParaRPr lang="ru-RU" sz="1600" b="1">
              <a:solidFill>
                <a:srgbClr val="FF0000"/>
              </a:solidFill>
            </a:endParaRPr>
          </a:p>
        </p:txBody>
      </p:sp>
      <p:sp>
        <p:nvSpPr>
          <p:cNvPr id="25611" name="Rectangle 204"/>
          <p:cNvSpPr>
            <a:spLocks noChangeArrowheads="1"/>
          </p:cNvSpPr>
          <p:nvPr/>
        </p:nvSpPr>
        <p:spPr bwMode="auto">
          <a:xfrm>
            <a:off x="5876925" y="3716338"/>
            <a:ext cx="21510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000099"/>
                </a:solidFill>
              </a:rPr>
              <a:t>ОБМЕННАЯ </a:t>
            </a:r>
          </a:p>
          <a:p>
            <a:r>
              <a:rPr lang="en-US" sz="1600" b="1">
                <a:solidFill>
                  <a:srgbClr val="000099"/>
                </a:solidFill>
              </a:rPr>
              <a:t>ЭНЕРГИЯ </a:t>
            </a:r>
            <a:r>
              <a:rPr lang="en-US" sz="1600" b="1">
                <a:solidFill>
                  <a:schemeClr val="accent2"/>
                </a:solidFill>
              </a:rPr>
              <a:t>– </a:t>
            </a:r>
            <a:r>
              <a:rPr lang="en-US" sz="1600" b="1">
                <a:solidFill>
                  <a:srgbClr val="FF0000"/>
                </a:solidFill>
              </a:rPr>
              <a:t>55 %</a:t>
            </a:r>
            <a:endParaRPr lang="ru-RU" sz="1600" b="1">
              <a:solidFill>
                <a:srgbClr val="FF0000"/>
              </a:solidFill>
            </a:endParaRPr>
          </a:p>
        </p:txBody>
      </p:sp>
      <p:sp>
        <p:nvSpPr>
          <p:cNvPr id="25612" name="Rectangle 206"/>
          <p:cNvSpPr>
            <a:spLocks noChangeArrowheads="1"/>
          </p:cNvSpPr>
          <p:nvPr/>
        </p:nvSpPr>
        <p:spPr bwMode="auto">
          <a:xfrm>
            <a:off x="250825" y="4508500"/>
            <a:ext cx="4032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000099"/>
                </a:solidFill>
              </a:rPr>
              <a:t>ТЕПЛОПРОДУКЦИЯ ПРИ ОБМЕНЕ </a:t>
            </a:r>
          </a:p>
          <a:p>
            <a:r>
              <a:rPr lang="en-US" sz="1600" b="1">
                <a:solidFill>
                  <a:srgbClr val="000099"/>
                </a:solidFill>
              </a:rPr>
              <a:t>ПИТАТЕЛЬНЫХ ВЕЩЕСТВ </a:t>
            </a:r>
            <a:r>
              <a:rPr lang="en-US" sz="1600" b="1">
                <a:solidFill>
                  <a:schemeClr val="accent2"/>
                </a:solidFill>
              </a:rPr>
              <a:t>– </a:t>
            </a:r>
            <a:r>
              <a:rPr lang="en-US" sz="1600" b="1">
                <a:solidFill>
                  <a:srgbClr val="FF0000"/>
                </a:solidFill>
              </a:rPr>
              <a:t>12 %</a:t>
            </a:r>
            <a:endParaRPr lang="ru-RU" sz="1600" b="1">
              <a:solidFill>
                <a:srgbClr val="FF0000"/>
              </a:solidFill>
            </a:endParaRPr>
          </a:p>
        </p:txBody>
      </p:sp>
      <p:sp>
        <p:nvSpPr>
          <p:cNvPr id="25613" name="Rectangle 207"/>
          <p:cNvSpPr>
            <a:spLocks noChangeArrowheads="1"/>
          </p:cNvSpPr>
          <p:nvPr/>
        </p:nvSpPr>
        <p:spPr bwMode="auto">
          <a:xfrm>
            <a:off x="5494338" y="4719638"/>
            <a:ext cx="28225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000099"/>
                </a:solidFill>
              </a:rPr>
              <a:t>ЭНЕРГИЯ</a:t>
            </a:r>
            <a:r>
              <a:rPr lang="ru-RU" sz="1600" b="1">
                <a:solidFill>
                  <a:srgbClr val="000099"/>
                </a:solidFill>
              </a:rPr>
              <a:t> </a:t>
            </a:r>
            <a:r>
              <a:rPr lang="en-US" sz="1600" b="1">
                <a:solidFill>
                  <a:srgbClr val="000099"/>
                </a:solidFill>
              </a:rPr>
              <a:t>УСВОЕННАЯ В </a:t>
            </a:r>
          </a:p>
          <a:p>
            <a:r>
              <a:rPr lang="en-US" sz="1600" b="1">
                <a:solidFill>
                  <a:srgbClr val="000099"/>
                </a:solidFill>
              </a:rPr>
              <a:t>ПРОДУКЦИИ </a:t>
            </a:r>
            <a:r>
              <a:rPr lang="en-US" sz="1600" b="1">
                <a:solidFill>
                  <a:schemeClr val="accent2"/>
                </a:solidFill>
              </a:rPr>
              <a:t>– </a:t>
            </a:r>
            <a:r>
              <a:rPr lang="en-US" sz="1600" b="1">
                <a:solidFill>
                  <a:srgbClr val="FF0000"/>
                </a:solidFill>
              </a:rPr>
              <a:t>17 %</a:t>
            </a:r>
            <a:endParaRPr lang="ru-RU" sz="1600" b="1">
              <a:solidFill>
                <a:srgbClr val="FF0000"/>
              </a:solidFill>
            </a:endParaRPr>
          </a:p>
        </p:txBody>
      </p:sp>
      <p:sp>
        <p:nvSpPr>
          <p:cNvPr id="25614" name="Rectangle 209"/>
          <p:cNvSpPr>
            <a:spLocks noChangeArrowheads="1"/>
          </p:cNvSpPr>
          <p:nvPr/>
        </p:nvSpPr>
        <p:spPr bwMode="auto">
          <a:xfrm>
            <a:off x="539750" y="5445125"/>
            <a:ext cx="37449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000099"/>
                </a:solidFill>
              </a:rPr>
              <a:t>ЭНЕРГИЯ </a:t>
            </a:r>
          </a:p>
          <a:p>
            <a:r>
              <a:rPr lang="en-US" sz="1600" b="1">
                <a:solidFill>
                  <a:srgbClr val="000099"/>
                </a:solidFill>
              </a:rPr>
              <a:t>ПОДДЕРЖАНИЯ </a:t>
            </a:r>
            <a:r>
              <a:rPr lang="ru-RU" sz="1600" b="1">
                <a:solidFill>
                  <a:srgbClr val="000099"/>
                </a:solidFill>
              </a:rPr>
              <a:t>ЖИЗНИ </a:t>
            </a:r>
            <a:r>
              <a:rPr lang="en-US" sz="1600" b="1">
                <a:solidFill>
                  <a:schemeClr val="accent2"/>
                </a:solidFill>
              </a:rPr>
              <a:t>– </a:t>
            </a:r>
            <a:r>
              <a:rPr lang="en-US" sz="1600" b="1">
                <a:solidFill>
                  <a:srgbClr val="FF0000"/>
                </a:solidFill>
              </a:rPr>
              <a:t>26 %</a:t>
            </a:r>
          </a:p>
        </p:txBody>
      </p:sp>
      <p:sp>
        <p:nvSpPr>
          <p:cNvPr id="25615" name="Rectangle 210"/>
          <p:cNvSpPr>
            <a:spLocks noChangeArrowheads="1"/>
          </p:cNvSpPr>
          <p:nvPr/>
        </p:nvSpPr>
        <p:spPr bwMode="auto">
          <a:xfrm>
            <a:off x="5580063" y="5800725"/>
            <a:ext cx="30241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000099"/>
                </a:solidFill>
              </a:rPr>
              <a:t>ЧИСТАЯ ЭНЕРГИЯ</a:t>
            </a:r>
            <a:r>
              <a:rPr lang="ru-RU" sz="1600" b="1">
                <a:solidFill>
                  <a:srgbClr val="000099"/>
                </a:solidFill>
              </a:rPr>
              <a:t> </a:t>
            </a:r>
            <a:r>
              <a:rPr lang="en-US" sz="1600" b="1">
                <a:solidFill>
                  <a:schemeClr val="accent2"/>
                </a:solidFill>
              </a:rPr>
              <a:t>–</a:t>
            </a:r>
            <a:r>
              <a:rPr lang="ru-RU" sz="1600" b="1">
                <a:solidFill>
                  <a:schemeClr val="accent2"/>
                </a:solidFill>
              </a:rPr>
              <a:t> </a:t>
            </a:r>
            <a:r>
              <a:rPr lang="en-US" sz="1600" b="1">
                <a:solidFill>
                  <a:srgbClr val="FF0000"/>
                </a:solidFill>
              </a:rPr>
              <a:t>17 %</a:t>
            </a:r>
          </a:p>
        </p:txBody>
      </p:sp>
      <p:sp>
        <p:nvSpPr>
          <p:cNvPr id="25616" name="Line 211"/>
          <p:cNvSpPr>
            <a:spLocks noChangeShapeType="1"/>
          </p:cNvSpPr>
          <p:nvPr/>
        </p:nvSpPr>
        <p:spPr bwMode="auto">
          <a:xfrm flipH="1">
            <a:off x="2771775" y="2565400"/>
            <a:ext cx="647700" cy="21590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7" name="Line 212"/>
          <p:cNvSpPr>
            <a:spLocks noChangeShapeType="1"/>
          </p:cNvSpPr>
          <p:nvPr/>
        </p:nvSpPr>
        <p:spPr bwMode="auto">
          <a:xfrm>
            <a:off x="5651500" y="2492375"/>
            <a:ext cx="1081088" cy="21590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8" name="Line 213"/>
          <p:cNvSpPr>
            <a:spLocks noChangeShapeType="1"/>
          </p:cNvSpPr>
          <p:nvPr/>
        </p:nvSpPr>
        <p:spPr bwMode="auto">
          <a:xfrm flipH="1">
            <a:off x="3059113" y="3141663"/>
            <a:ext cx="3025775" cy="574675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9" name="Line 214"/>
          <p:cNvSpPr>
            <a:spLocks noChangeShapeType="1"/>
          </p:cNvSpPr>
          <p:nvPr/>
        </p:nvSpPr>
        <p:spPr bwMode="auto">
          <a:xfrm>
            <a:off x="6948488" y="3357563"/>
            <a:ext cx="71437" cy="358775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20" name="Line 215"/>
          <p:cNvSpPr>
            <a:spLocks noChangeShapeType="1"/>
          </p:cNvSpPr>
          <p:nvPr/>
        </p:nvSpPr>
        <p:spPr bwMode="auto">
          <a:xfrm flipH="1">
            <a:off x="4211638" y="4221163"/>
            <a:ext cx="1800225" cy="43180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21" name="Line 216"/>
          <p:cNvSpPr>
            <a:spLocks noChangeShapeType="1"/>
          </p:cNvSpPr>
          <p:nvPr/>
        </p:nvSpPr>
        <p:spPr bwMode="auto">
          <a:xfrm flipH="1">
            <a:off x="3419475" y="4292600"/>
            <a:ext cx="2665413" cy="1223963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22" name="Line 217"/>
          <p:cNvSpPr>
            <a:spLocks noChangeShapeType="1"/>
          </p:cNvSpPr>
          <p:nvPr/>
        </p:nvSpPr>
        <p:spPr bwMode="auto">
          <a:xfrm>
            <a:off x="6732588" y="4292600"/>
            <a:ext cx="215900" cy="43180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23" name="Line 218"/>
          <p:cNvSpPr>
            <a:spLocks noChangeShapeType="1"/>
          </p:cNvSpPr>
          <p:nvPr/>
        </p:nvSpPr>
        <p:spPr bwMode="auto">
          <a:xfrm>
            <a:off x="7019925" y="5300663"/>
            <a:ext cx="73025" cy="504825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6"/>
          <p:cNvSpPr>
            <a:spLocks noChangeArrowheads="1"/>
          </p:cNvSpPr>
          <p:nvPr/>
        </p:nvSpPr>
        <p:spPr bwMode="auto">
          <a:xfrm>
            <a:off x="5437188" y="3860800"/>
            <a:ext cx="31670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ОБМЕННАЯ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ЭНЕРГИЯ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 ДЛЯ ПРОДУКЦИИ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1600" b="1" dirty="0">
                <a:solidFill>
                  <a:srgbClr val="FF0000"/>
                </a:solidFill>
              </a:rPr>
              <a:t>50</a:t>
            </a:r>
            <a:r>
              <a:rPr lang="en-US" sz="1600" b="1" dirty="0">
                <a:solidFill>
                  <a:srgbClr val="FF0000"/>
                </a:solidFill>
              </a:rPr>
              <a:t> %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6627" name="Line 2"/>
          <p:cNvSpPr>
            <a:spLocks noChangeShapeType="1"/>
          </p:cNvSpPr>
          <p:nvPr/>
        </p:nvSpPr>
        <p:spPr bwMode="auto">
          <a:xfrm>
            <a:off x="571500" y="753586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0995" name="Rectangle 3"/>
          <p:cNvSpPr>
            <a:spLocks noChangeArrowheads="1"/>
          </p:cNvSpPr>
          <p:nvPr/>
        </p:nvSpPr>
        <p:spPr bwMode="auto">
          <a:xfrm>
            <a:off x="1763713" y="228600"/>
            <a:ext cx="5534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2590800" algn="l"/>
              </a:tabLst>
              <a:defRPr/>
            </a:pPr>
            <a:r>
              <a:rPr lang="en-US" sz="2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СХЕМА </a:t>
            </a:r>
          </a:p>
          <a:p>
            <a:pPr eaLnBrk="0" hangingPunct="0">
              <a:tabLst>
                <a:tab pos="2590800" algn="l"/>
              </a:tabLst>
              <a:defRPr/>
            </a:pPr>
            <a:r>
              <a:rPr lang="en-US" sz="2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ЭНЕРГЕТИЧЕСКОГО БАЛАНСА У </a:t>
            </a:r>
            <a:r>
              <a:rPr lang="ru-RU" sz="2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ПТИЦЫ</a:t>
            </a:r>
            <a:endParaRPr lang="en-US" sz="20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0" y="3960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endParaRPr lang="ru-RU" sz="2400"/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0" y="4994275"/>
            <a:ext cx="984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400" b="1">
                <a:cs typeface="Times New Roman" pitchFamily="18" charset="0"/>
              </a:rPr>
              <a:t>                  </a:t>
            </a:r>
            <a:endParaRPr lang="en-US" sz="2400"/>
          </a:p>
        </p:txBody>
      </p:sp>
      <p:sp>
        <p:nvSpPr>
          <p:cNvPr id="26631" name="Rectangle 6"/>
          <p:cNvSpPr>
            <a:spLocks noChangeArrowheads="1"/>
          </p:cNvSpPr>
          <p:nvPr/>
        </p:nvSpPr>
        <p:spPr bwMode="auto">
          <a:xfrm>
            <a:off x="0" y="6453188"/>
            <a:ext cx="93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400" b="1">
                <a:cs typeface="Times New Roman" pitchFamily="18" charset="0"/>
              </a:rPr>
              <a:t>                 </a:t>
            </a:r>
            <a:endParaRPr lang="en-US" sz="2400"/>
          </a:p>
        </p:txBody>
      </p:sp>
      <p:sp>
        <p:nvSpPr>
          <p:cNvPr id="26632" name="Rectangle 7"/>
          <p:cNvSpPr>
            <a:spLocks noChangeArrowheads="1"/>
          </p:cNvSpPr>
          <p:nvPr/>
        </p:nvSpPr>
        <p:spPr bwMode="auto">
          <a:xfrm>
            <a:off x="1476375" y="1196975"/>
            <a:ext cx="61912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ВАЛОВАЯ ЭНЕРГИЯ</a:t>
            </a:r>
          </a:p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ПИТАТЕЛЬНЫХ ВЕЩЕСТВ КОРМА – </a:t>
            </a:r>
            <a:r>
              <a:rPr lang="en-US" sz="2000" b="1" dirty="0">
                <a:solidFill>
                  <a:srgbClr val="FF0000"/>
                </a:solidFill>
              </a:rPr>
              <a:t>100 %</a:t>
            </a:r>
          </a:p>
        </p:txBody>
      </p:sp>
      <p:sp>
        <p:nvSpPr>
          <p:cNvPr id="26633" name="Rectangle 8"/>
          <p:cNvSpPr>
            <a:spLocks noChangeArrowheads="1"/>
          </p:cNvSpPr>
          <p:nvPr/>
        </p:nvSpPr>
        <p:spPr bwMode="auto">
          <a:xfrm>
            <a:off x="468313" y="2276475"/>
            <a:ext cx="34559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ПОТЕРИ ЭНЕРГИИ</a:t>
            </a:r>
          </a:p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КАЛОМ -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2</a:t>
            </a:r>
            <a:r>
              <a:rPr lang="ru-RU" sz="1600" b="1" dirty="0">
                <a:solidFill>
                  <a:srgbClr val="FF0000"/>
                </a:solidFill>
              </a:rPr>
              <a:t>0</a:t>
            </a:r>
            <a:r>
              <a:rPr lang="en-US" sz="1600" b="1" dirty="0">
                <a:solidFill>
                  <a:srgbClr val="FF0000"/>
                </a:solidFill>
              </a:rPr>
              <a:t> %</a:t>
            </a:r>
          </a:p>
        </p:txBody>
      </p:sp>
      <p:sp>
        <p:nvSpPr>
          <p:cNvPr id="26634" name="Rectangle 9"/>
          <p:cNvSpPr>
            <a:spLocks noChangeArrowheads="1"/>
          </p:cNvSpPr>
          <p:nvPr/>
        </p:nvSpPr>
        <p:spPr bwMode="auto">
          <a:xfrm>
            <a:off x="4789488" y="2205038"/>
            <a:ext cx="38147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ЭНЕРГИЯ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ПЕРЕВАРИМ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ЫХ ПИТАТЕЛЬНЫХ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ВЕЩЕСТВ 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en-US" sz="1600" b="1" dirty="0" smtClean="0">
                <a:solidFill>
                  <a:srgbClr val="FF0000"/>
                </a:solidFill>
              </a:rPr>
              <a:t>8</a:t>
            </a:r>
            <a:r>
              <a:rPr lang="ru-RU" sz="1600" b="1" dirty="0">
                <a:solidFill>
                  <a:srgbClr val="FF0000"/>
                </a:solidFill>
              </a:rPr>
              <a:t>0</a:t>
            </a:r>
            <a:r>
              <a:rPr lang="en-US" sz="1600" b="1" dirty="0">
                <a:solidFill>
                  <a:srgbClr val="FF0000"/>
                </a:solidFill>
              </a:rPr>
              <a:t> %</a:t>
            </a:r>
            <a:r>
              <a:rPr lang="ru-RU" sz="1600" b="1" dirty="0">
                <a:solidFill>
                  <a:srgbClr val="FF0000"/>
                </a:solidFill>
              </a:rPr>
              <a:t> 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6635" name="Rectangle 10"/>
          <p:cNvSpPr>
            <a:spLocks noChangeArrowheads="1"/>
          </p:cNvSpPr>
          <p:nvPr/>
        </p:nvSpPr>
        <p:spPr bwMode="auto">
          <a:xfrm>
            <a:off x="900113" y="3063875"/>
            <a:ext cx="2374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ПОТЕРИ ЭНЕРГИИ</a:t>
            </a:r>
          </a:p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С МОЧОЙ – </a:t>
            </a:r>
            <a:r>
              <a:rPr lang="ru-RU" sz="1600" b="1" dirty="0">
                <a:solidFill>
                  <a:srgbClr val="FF0000"/>
                </a:solidFill>
              </a:rPr>
              <a:t>8 </a:t>
            </a:r>
            <a:r>
              <a:rPr lang="en-US" sz="1600" b="1" dirty="0">
                <a:solidFill>
                  <a:srgbClr val="FF0000"/>
                </a:solidFill>
              </a:rPr>
              <a:t>%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6636" name="Rectangle 11"/>
          <p:cNvSpPr>
            <a:spLocks noChangeArrowheads="1"/>
          </p:cNvSpPr>
          <p:nvPr/>
        </p:nvSpPr>
        <p:spPr bwMode="auto">
          <a:xfrm>
            <a:off x="6084888" y="3068638"/>
            <a:ext cx="21510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ОБМЕННАЯ </a:t>
            </a:r>
          </a:p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ЭНЕРГИЯ – </a:t>
            </a:r>
            <a:r>
              <a:rPr lang="ru-RU" sz="1600" b="1" dirty="0">
                <a:solidFill>
                  <a:srgbClr val="FF0000"/>
                </a:solidFill>
              </a:rPr>
              <a:t>72</a:t>
            </a:r>
            <a:r>
              <a:rPr lang="en-US" sz="1600" b="1" dirty="0">
                <a:solidFill>
                  <a:srgbClr val="FF0000"/>
                </a:solidFill>
              </a:rPr>
              <a:t> %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6637" name="Rectangle 12"/>
          <p:cNvSpPr>
            <a:spLocks noChangeArrowheads="1"/>
          </p:cNvSpPr>
          <p:nvPr/>
        </p:nvSpPr>
        <p:spPr bwMode="auto">
          <a:xfrm>
            <a:off x="3419475" y="5445125"/>
            <a:ext cx="28813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ТЕПЛОПР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ИРАЩИВАНИЕ В ПРОДУКЦИИ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ru-RU" sz="1600" b="1" dirty="0">
                <a:solidFill>
                  <a:srgbClr val="FF0000"/>
                </a:solidFill>
              </a:rPr>
              <a:t>2</a:t>
            </a:r>
            <a:r>
              <a:rPr lang="en-US" sz="1600" b="1" dirty="0">
                <a:solidFill>
                  <a:srgbClr val="FF0000"/>
                </a:solidFill>
              </a:rPr>
              <a:t>2 %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6638" name="Rectangle 13"/>
          <p:cNvSpPr>
            <a:spLocks noChangeArrowheads="1"/>
          </p:cNvSpPr>
          <p:nvPr/>
        </p:nvSpPr>
        <p:spPr bwMode="auto">
          <a:xfrm>
            <a:off x="6516688" y="4652963"/>
            <a:ext cx="241141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ЭНЕРГИЯ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УСВОЕННАЯ В </a:t>
            </a:r>
          </a:p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ПРОДУКЦИИ – </a:t>
            </a:r>
            <a:r>
              <a:rPr lang="ru-RU" sz="1600" b="1" dirty="0">
                <a:solidFill>
                  <a:srgbClr val="FF0000"/>
                </a:solidFill>
              </a:rPr>
              <a:t>28</a:t>
            </a:r>
            <a:r>
              <a:rPr lang="en-US" sz="1600" b="1" dirty="0">
                <a:solidFill>
                  <a:srgbClr val="FF0000"/>
                </a:solidFill>
              </a:rPr>
              <a:t> %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6639" name="Rectangle 14"/>
          <p:cNvSpPr>
            <a:spLocks noChangeArrowheads="1"/>
          </p:cNvSpPr>
          <p:nvPr/>
        </p:nvSpPr>
        <p:spPr bwMode="auto">
          <a:xfrm>
            <a:off x="395288" y="6092825"/>
            <a:ext cx="37449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ТЕПЛОПРОДУКЦИЯ (ТЕПЛОВОЙ ЭФФЕКТ КОРМЛЕНИЯ)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1600" b="1" dirty="0">
                <a:solidFill>
                  <a:srgbClr val="FF0000"/>
                </a:solidFill>
              </a:rPr>
              <a:t>44</a:t>
            </a:r>
            <a:r>
              <a:rPr lang="en-US" sz="1600" b="1" dirty="0">
                <a:solidFill>
                  <a:srgbClr val="FF0000"/>
                </a:solidFill>
              </a:rPr>
              <a:t> %</a:t>
            </a:r>
          </a:p>
        </p:txBody>
      </p:sp>
      <p:sp>
        <p:nvSpPr>
          <p:cNvPr id="26640" name="Rectangle 15"/>
          <p:cNvSpPr>
            <a:spLocks noChangeArrowheads="1"/>
          </p:cNvSpPr>
          <p:nvPr/>
        </p:nvSpPr>
        <p:spPr bwMode="auto">
          <a:xfrm>
            <a:off x="6877050" y="5872163"/>
            <a:ext cx="20510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ЧИСТАЯ ЭНЕРГИЯ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–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rgbClr val="FF0000"/>
                </a:solidFill>
              </a:rPr>
              <a:t>28</a:t>
            </a:r>
            <a:r>
              <a:rPr lang="en-US" sz="1600" b="1" dirty="0">
                <a:solidFill>
                  <a:srgbClr val="FF0000"/>
                </a:solidFill>
              </a:rPr>
              <a:t> %</a:t>
            </a:r>
          </a:p>
        </p:txBody>
      </p:sp>
      <p:sp>
        <p:nvSpPr>
          <p:cNvPr id="26641" name="Line 16"/>
          <p:cNvSpPr>
            <a:spLocks noChangeShapeType="1"/>
          </p:cNvSpPr>
          <p:nvPr/>
        </p:nvSpPr>
        <p:spPr bwMode="auto">
          <a:xfrm flipH="1">
            <a:off x="2700338" y="1989138"/>
            <a:ext cx="647700" cy="21590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42" name="Line 17"/>
          <p:cNvSpPr>
            <a:spLocks noChangeShapeType="1"/>
          </p:cNvSpPr>
          <p:nvPr/>
        </p:nvSpPr>
        <p:spPr bwMode="auto">
          <a:xfrm>
            <a:off x="5867400" y="1916113"/>
            <a:ext cx="792163" cy="288925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43" name="Line 18"/>
          <p:cNvSpPr>
            <a:spLocks noChangeShapeType="1"/>
          </p:cNvSpPr>
          <p:nvPr/>
        </p:nvSpPr>
        <p:spPr bwMode="auto">
          <a:xfrm flipH="1">
            <a:off x="2124075" y="2492375"/>
            <a:ext cx="2879725" cy="576263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44" name="Line 19"/>
          <p:cNvSpPr>
            <a:spLocks noChangeShapeType="1"/>
          </p:cNvSpPr>
          <p:nvPr/>
        </p:nvSpPr>
        <p:spPr bwMode="auto">
          <a:xfrm>
            <a:off x="6948488" y="2781300"/>
            <a:ext cx="71437" cy="358775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45" name="Line 20"/>
          <p:cNvSpPr>
            <a:spLocks noChangeShapeType="1"/>
          </p:cNvSpPr>
          <p:nvPr/>
        </p:nvSpPr>
        <p:spPr bwMode="auto">
          <a:xfrm flipH="1">
            <a:off x="2771775" y="3284538"/>
            <a:ext cx="3527425" cy="504825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46" name="Line 21"/>
          <p:cNvSpPr>
            <a:spLocks noChangeShapeType="1"/>
          </p:cNvSpPr>
          <p:nvPr/>
        </p:nvSpPr>
        <p:spPr bwMode="auto">
          <a:xfrm flipH="1">
            <a:off x="1403350" y="4365625"/>
            <a:ext cx="431800" cy="21590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47" name="Line 22"/>
          <p:cNvSpPr>
            <a:spLocks noChangeShapeType="1"/>
          </p:cNvSpPr>
          <p:nvPr/>
        </p:nvSpPr>
        <p:spPr bwMode="auto">
          <a:xfrm>
            <a:off x="7019925" y="3573463"/>
            <a:ext cx="73025" cy="360362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48" name="Line 23"/>
          <p:cNvSpPr>
            <a:spLocks noChangeShapeType="1"/>
          </p:cNvSpPr>
          <p:nvPr/>
        </p:nvSpPr>
        <p:spPr bwMode="auto">
          <a:xfrm>
            <a:off x="7524750" y="4437063"/>
            <a:ext cx="287338" cy="287337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468313" y="3789363"/>
            <a:ext cx="31670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ОБМЕННАЯ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ЭНЕРГИЯ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 ДЛЯ ПОДДЕРЖАНИЯ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ru-RU" sz="1600" b="1" dirty="0">
                <a:solidFill>
                  <a:srgbClr val="FF0000"/>
                </a:solidFill>
              </a:rPr>
              <a:t>22</a:t>
            </a:r>
            <a:r>
              <a:rPr lang="en-US" sz="1600" b="1" dirty="0">
                <a:solidFill>
                  <a:srgbClr val="FF0000"/>
                </a:solidFill>
              </a:rPr>
              <a:t> %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6650" name="Rectangle 27"/>
          <p:cNvSpPr>
            <a:spLocks noChangeArrowheads="1"/>
          </p:cNvSpPr>
          <p:nvPr/>
        </p:nvSpPr>
        <p:spPr bwMode="auto">
          <a:xfrm>
            <a:off x="34925" y="4581525"/>
            <a:ext cx="30241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УСВОЕННАЯ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ЭНЕРГИЯ ДЛЯ ПОДДЕРЖАНИЯ - </a:t>
            </a:r>
            <a:r>
              <a:rPr lang="en-US" sz="1600" b="1" dirty="0">
                <a:solidFill>
                  <a:srgbClr val="FF0000"/>
                </a:solidFill>
              </a:rPr>
              <a:t>18 %</a:t>
            </a:r>
          </a:p>
        </p:txBody>
      </p:sp>
      <p:sp>
        <p:nvSpPr>
          <p:cNvPr id="26651" name="Rectangle 28"/>
          <p:cNvSpPr>
            <a:spLocks noChangeArrowheads="1"/>
          </p:cNvSpPr>
          <p:nvPr/>
        </p:nvSpPr>
        <p:spPr bwMode="auto">
          <a:xfrm>
            <a:off x="2916238" y="4648200"/>
            <a:ext cx="30241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ТЕПЛОПРИРАЩЕНИЕ ДЛЯ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ПОДДЕРЖАНИЯ -</a:t>
            </a:r>
            <a:r>
              <a:rPr lang="en-US" sz="1600" b="1" dirty="0">
                <a:solidFill>
                  <a:schemeClr val="accent2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4 %</a:t>
            </a:r>
          </a:p>
        </p:txBody>
      </p:sp>
      <p:sp>
        <p:nvSpPr>
          <p:cNvPr id="26652" name="Line 29"/>
          <p:cNvSpPr>
            <a:spLocks noChangeShapeType="1"/>
          </p:cNvSpPr>
          <p:nvPr/>
        </p:nvSpPr>
        <p:spPr bwMode="auto">
          <a:xfrm>
            <a:off x="3348038" y="4221163"/>
            <a:ext cx="863600" cy="43180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53" name="Line 30"/>
          <p:cNvSpPr>
            <a:spLocks noChangeShapeType="1"/>
          </p:cNvSpPr>
          <p:nvPr/>
        </p:nvSpPr>
        <p:spPr bwMode="auto">
          <a:xfrm flipH="1">
            <a:off x="5364163" y="4437063"/>
            <a:ext cx="1728787" cy="1008062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54" name="Line 31"/>
          <p:cNvSpPr>
            <a:spLocks noChangeShapeType="1"/>
          </p:cNvSpPr>
          <p:nvPr/>
        </p:nvSpPr>
        <p:spPr bwMode="auto">
          <a:xfrm>
            <a:off x="7812088" y="5445125"/>
            <a:ext cx="0" cy="43180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55" name="Line 32"/>
          <p:cNvSpPr>
            <a:spLocks noChangeShapeType="1"/>
          </p:cNvSpPr>
          <p:nvPr/>
        </p:nvSpPr>
        <p:spPr bwMode="auto">
          <a:xfrm>
            <a:off x="1403350" y="5229225"/>
            <a:ext cx="504825" cy="936625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56" name="Line 33"/>
          <p:cNvSpPr>
            <a:spLocks noChangeShapeType="1"/>
          </p:cNvSpPr>
          <p:nvPr/>
        </p:nvSpPr>
        <p:spPr bwMode="auto">
          <a:xfrm flipH="1">
            <a:off x="2555875" y="5229225"/>
            <a:ext cx="1079500" cy="936625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57" name="Line 34"/>
          <p:cNvSpPr>
            <a:spLocks noChangeShapeType="1"/>
          </p:cNvSpPr>
          <p:nvPr/>
        </p:nvSpPr>
        <p:spPr bwMode="auto">
          <a:xfrm flipH="1">
            <a:off x="3995738" y="6021388"/>
            <a:ext cx="720725" cy="360362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4" name="Text Box 4"/>
          <p:cNvSpPr txBox="1">
            <a:spLocks noChangeArrowheads="1"/>
          </p:cNvSpPr>
          <p:nvPr/>
        </p:nvSpPr>
        <p:spPr bwMode="auto">
          <a:xfrm>
            <a:off x="250825" y="798513"/>
            <a:ext cx="8640763" cy="5294312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28800" lvl="3" indent="-457200" algn="l">
              <a:buClr>
                <a:srgbClr val="FF0000"/>
              </a:buClr>
              <a:defRPr/>
            </a:pP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Генри АРМСБИ (</a:t>
            </a:r>
            <a:r>
              <a:rPr lang="ru-RU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америк</a:t>
            </a: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 ученый)</a:t>
            </a:r>
          </a:p>
          <a:p>
            <a:pPr marL="1828800" lvl="3" indent="-457200" algn="l">
              <a:buClr>
                <a:srgbClr val="FF0000"/>
              </a:buClr>
              <a:defRPr/>
            </a:pPr>
            <a:r>
              <a:rPr lang="ru-RU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 </a:t>
            </a:r>
            <a:r>
              <a:rPr lang="ru-RU" sz="18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вал</a:t>
            </a:r>
            <a:r>
              <a:rPr lang="ru-RU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Э </a:t>
            </a:r>
            <a:r>
              <a:rPr lang="ru-RU" sz="18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корма</a:t>
            </a:r>
          </a:p>
          <a:p>
            <a:pPr marL="1828800" lvl="3" indent="-457200" algn="l">
              <a:buClr>
                <a:srgbClr val="FF0000"/>
              </a:buClr>
              <a:defRPr/>
            </a:pPr>
            <a:r>
              <a:rPr lang="ru-RU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 </a:t>
            </a:r>
            <a:r>
              <a:rPr lang="ru-RU" sz="18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перевар</a:t>
            </a:r>
            <a:r>
              <a:rPr lang="ru-RU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Э </a:t>
            </a:r>
            <a:r>
              <a:rPr lang="ru-RU" sz="18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корма</a:t>
            </a:r>
            <a:r>
              <a:rPr lang="ru-RU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Э</a:t>
            </a:r>
            <a:r>
              <a:rPr lang="ru-RU" sz="18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кала</a:t>
            </a:r>
          </a:p>
          <a:p>
            <a:pPr marL="1828800" lvl="3" indent="-457200" algn="l">
              <a:buClr>
                <a:srgbClr val="FF0000"/>
              </a:buClr>
              <a:defRPr/>
            </a:pPr>
            <a:r>
              <a:rPr lang="ru-RU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 </a:t>
            </a:r>
            <a:r>
              <a:rPr lang="ru-RU" sz="18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обмен</a:t>
            </a:r>
            <a:r>
              <a:rPr lang="ru-RU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Э </a:t>
            </a:r>
            <a:r>
              <a:rPr lang="ru-RU" sz="18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перевар</a:t>
            </a:r>
            <a:r>
              <a:rPr lang="ru-RU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- Э </a:t>
            </a:r>
            <a:r>
              <a:rPr lang="ru-RU" sz="18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мочи – </a:t>
            </a:r>
            <a:r>
              <a:rPr lang="ru-RU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</a:t>
            </a:r>
            <a:r>
              <a:rPr lang="ru-RU" sz="18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8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киш</a:t>
            </a:r>
            <a:r>
              <a:rPr lang="ru-RU" sz="18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газов</a:t>
            </a:r>
          </a:p>
          <a:p>
            <a:pPr marL="1828800" lvl="3" indent="-457200" algn="l">
              <a:buClr>
                <a:srgbClr val="FF0000"/>
              </a:buClr>
              <a:defRPr/>
            </a:pPr>
            <a:r>
              <a:rPr lang="ru-RU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 </a:t>
            </a:r>
            <a:r>
              <a:rPr lang="ru-RU" sz="18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чистая </a:t>
            </a:r>
            <a:r>
              <a:rPr lang="ru-RU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Э </a:t>
            </a:r>
            <a:r>
              <a:rPr lang="ru-RU" sz="18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обмен</a:t>
            </a:r>
            <a:r>
              <a:rPr lang="ru-RU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Э </a:t>
            </a:r>
            <a:r>
              <a:rPr lang="ru-RU" sz="18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теплопродукции организма </a:t>
            </a:r>
          </a:p>
          <a:p>
            <a:pPr marL="1828800" lvl="3" indent="-457200" algn="l">
              <a:buClr>
                <a:srgbClr val="FF0000"/>
              </a:buClr>
              <a:defRPr/>
            </a:pPr>
            <a:endParaRPr lang="ru-RU" sz="18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828800" lvl="3" indent="-457200" algn="l">
              <a:buClr>
                <a:srgbClr val="FF0000"/>
              </a:buClr>
              <a:defRPr/>
            </a:pPr>
            <a:endParaRPr lang="ru-RU" sz="3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828800" lvl="3" indent="-457200" algn="l">
              <a:buClr>
                <a:srgbClr val="FF0000"/>
              </a:buClr>
              <a:defRPr/>
            </a:pP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Балансовые опыты</a:t>
            </a:r>
          </a:p>
          <a:p>
            <a:pPr marL="1828800" lvl="3" indent="-457200" algn="l">
              <a:buClr>
                <a:srgbClr val="FF0000"/>
              </a:buClr>
              <a:defRPr/>
            </a:pPr>
            <a:r>
              <a:rPr lang="ru-RU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ОЭ</a:t>
            </a:r>
            <a:r>
              <a:rPr lang="ru-RU" sz="1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8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жвач</a:t>
            </a:r>
            <a:r>
              <a:rPr lang="ru-RU" sz="1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</a:t>
            </a:r>
            <a:r>
              <a:rPr lang="ru-RU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</a:t>
            </a:r>
            <a:r>
              <a:rPr lang="ru-RU" sz="18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вал</a:t>
            </a:r>
            <a:r>
              <a:rPr lang="ru-RU" sz="1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ru-RU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Э </a:t>
            </a:r>
            <a:r>
              <a:rPr lang="ru-RU" sz="1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кала</a:t>
            </a:r>
            <a:r>
              <a:rPr lang="ru-RU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  <a:r>
              <a:rPr lang="ru-RU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</a:t>
            </a:r>
            <a:r>
              <a:rPr lang="ru-RU" sz="18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мочи</a:t>
            </a:r>
            <a:r>
              <a:rPr lang="ru-RU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Э</a:t>
            </a:r>
            <a:r>
              <a:rPr lang="ru-RU" sz="1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8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киш</a:t>
            </a:r>
            <a:r>
              <a:rPr lang="ru-RU" sz="1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газ</a:t>
            </a:r>
          </a:p>
          <a:p>
            <a:pPr marL="1828800" lvl="3" indent="-457200" algn="l">
              <a:buClr>
                <a:srgbClr val="FF0000"/>
              </a:buClr>
              <a:defRPr/>
            </a:pPr>
            <a:r>
              <a:rPr lang="ru-RU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ОЭ</a:t>
            </a:r>
            <a:r>
              <a:rPr lang="ru-RU" sz="1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свиней</a:t>
            </a:r>
            <a:r>
              <a:rPr lang="ru-RU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</a:t>
            </a:r>
            <a:r>
              <a:rPr lang="ru-RU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</a:t>
            </a:r>
            <a:r>
              <a:rPr lang="ru-RU" sz="18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вал</a:t>
            </a:r>
            <a:r>
              <a:rPr lang="ru-RU" sz="1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Э </a:t>
            </a:r>
            <a:r>
              <a:rPr lang="ru-RU" sz="1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кала</a:t>
            </a:r>
            <a:r>
              <a:rPr lang="ru-RU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  <a:r>
              <a:rPr lang="ru-RU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</a:t>
            </a:r>
            <a:r>
              <a:rPr lang="ru-RU" sz="18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мочи</a:t>
            </a:r>
            <a:endParaRPr lang="ru-RU" sz="1800" b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828800" lvl="3" indent="-457200" algn="l">
              <a:buClr>
                <a:srgbClr val="FF0000"/>
              </a:buClr>
              <a:defRPr/>
            </a:pPr>
            <a:r>
              <a:rPr lang="ru-RU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ОЭ</a:t>
            </a:r>
            <a:r>
              <a:rPr lang="ru-RU" sz="1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птицы</a:t>
            </a:r>
            <a:r>
              <a:rPr lang="ru-RU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</a:t>
            </a:r>
            <a:r>
              <a:rPr lang="ru-RU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</a:t>
            </a:r>
            <a:r>
              <a:rPr lang="ru-RU" sz="18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вал</a:t>
            </a:r>
            <a:r>
              <a:rPr lang="ru-RU" sz="1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Э </a:t>
            </a:r>
            <a:r>
              <a:rPr lang="ru-RU" sz="1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помета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01" name="Text Box 5"/>
          <p:cNvSpPr txBox="1">
            <a:spLocks noChangeArrowheads="1"/>
          </p:cNvSpPr>
          <p:nvPr/>
        </p:nvSpPr>
        <p:spPr bwMode="auto">
          <a:xfrm>
            <a:off x="433388" y="642938"/>
            <a:ext cx="8675687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Уравнения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регрессии:</a:t>
            </a:r>
          </a:p>
          <a:p>
            <a:pPr algn="l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ОЭ </a:t>
            </a:r>
            <a:r>
              <a:rPr lang="ru-RU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крс</a:t>
            </a: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17,46</a:t>
            </a: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пП+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31,23</a:t>
            </a: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пЖ+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13,65</a:t>
            </a: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пКл+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14,78</a:t>
            </a: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пБЭВ</a:t>
            </a:r>
          </a:p>
          <a:p>
            <a:pPr algn="l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ОЭ о =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17,71</a:t>
            </a: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пП +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37,89</a:t>
            </a: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пЖ +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13,44</a:t>
            </a: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пКл +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14,78</a:t>
            </a: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пБЭВ</a:t>
            </a:r>
          </a:p>
          <a:p>
            <a:pPr algn="l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ОЭ л =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19,46</a:t>
            </a: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пП +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35,43</a:t>
            </a: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пЖ +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15,95</a:t>
            </a: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пКл +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15,95</a:t>
            </a: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пБЭВ</a:t>
            </a:r>
          </a:p>
          <a:p>
            <a:pPr algn="l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ОЭ с =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20,85</a:t>
            </a: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пП +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36,30</a:t>
            </a: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пЖ  +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14,27</a:t>
            </a: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пКл +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16,95</a:t>
            </a: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пБЭВ</a:t>
            </a:r>
          </a:p>
          <a:p>
            <a:pPr algn="l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ОЭ с =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17,84</a:t>
            </a: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пП +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39,78</a:t>
            </a: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пЖ +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17,71</a:t>
            </a: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пКл +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17,71</a:t>
            </a: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пБЭВ</a:t>
            </a:r>
          </a:p>
          <a:p>
            <a:pPr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ОЭ </a:t>
            </a:r>
            <a:r>
              <a:rPr lang="ru-RU" sz="28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крс</a:t>
            </a:r>
            <a:r>
              <a:rPr 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  <a:r>
              <a:rPr 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*</a:t>
            </a:r>
            <a:r>
              <a:rPr lang="ru-RU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пП</a:t>
            </a:r>
            <a:r>
              <a:rPr 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b*</a:t>
            </a:r>
            <a:r>
              <a:rPr lang="ru-RU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пЖ</a:t>
            </a:r>
            <a:r>
              <a:rPr lang="ru-RU" sz="28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*</a:t>
            </a:r>
            <a:r>
              <a:rPr lang="ru-RU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пКл</a:t>
            </a:r>
            <a:r>
              <a:rPr lang="ru-RU" sz="28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*</a:t>
            </a: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БЭВ</a:t>
            </a:r>
          </a:p>
          <a:p>
            <a:pPr algn="l">
              <a:spcBef>
                <a:spcPct val="50000"/>
              </a:spcBef>
              <a:defRPr/>
            </a:pPr>
            <a:endParaRPr lang="ru-RU" sz="2800" b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215900" y="260350"/>
            <a:ext cx="8677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Clr>
                <a:schemeClr val="accent2"/>
              </a:buClr>
            </a:pPr>
            <a:endParaRPr lang="ru-RU" sz="2400" b="1">
              <a:solidFill>
                <a:srgbClr val="CC3300"/>
              </a:solidFill>
            </a:endParaRPr>
          </a:p>
        </p:txBody>
      </p:sp>
      <p:sp>
        <p:nvSpPr>
          <p:cNvPr id="334853" name="Text Box 5"/>
          <p:cNvSpPr txBox="1">
            <a:spLocks noChangeArrowheads="1"/>
          </p:cNvSpPr>
          <p:nvPr/>
        </p:nvSpPr>
        <p:spPr bwMode="auto">
          <a:xfrm>
            <a:off x="179388" y="476250"/>
            <a:ext cx="8820150" cy="587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buClr>
                <a:srgbClr val="FF0000"/>
              </a:buClr>
              <a:defRPr/>
            </a:pPr>
            <a:r>
              <a:rPr lang="ru-RU" sz="3200" b="1" dirty="0">
                <a:solidFill>
                  <a:srgbClr val="0000FF"/>
                </a:solidFill>
              </a:rPr>
              <a:t>3. </a:t>
            </a:r>
            <a:r>
              <a:rPr lang="ru-RU" sz="3200" b="1" u="sng" dirty="0">
                <a:solidFill>
                  <a:srgbClr val="0000FF"/>
                </a:solidFill>
              </a:rPr>
              <a:t>По   СППВ</a:t>
            </a:r>
            <a:r>
              <a:rPr lang="ru-RU" sz="2400" b="1" u="sng" dirty="0"/>
              <a:t> </a:t>
            </a:r>
          </a:p>
          <a:p>
            <a:pPr marL="457200" indent="-457200" algn="l">
              <a:buClr>
                <a:srgbClr val="FF0000"/>
              </a:buClr>
              <a:defRPr/>
            </a:pPr>
            <a:r>
              <a:rPr lang="ru-RU" sz="3200" b="1" dirty="0">
                <a:solidFill>
                  <a:srgbClr val="0000FF"/>
                </a:solidFill>
              </a:rPr>
              <a:t>    </a:t>
            </a:r>
            <a:r>
              <a:rPr lang="ru-RU" sz="3200" b="1" dirty="0">
                <a:solidFill>
                  <a:srgbClr val="FF0000"/>
                </a:solidFill>
              </a:rPr>
              <a:t>ОЭ= СППВ </a:t>
            </a:r>
            <a:r>
              <a:rPr lang="ru-RU" sz="2000" b="1" dirty="0">
                <a:solidFill>
                  <a:srgbClr val="FF0000"/>
                </a:solidFill>
              </a:rPr>
              <a:t>х</a:t>
            </a:r>
            <a:r>
              <a:rPr lang="ru-RU" sz="3200" b="1" dirty="0">
                <a:solidFill>
                  <a:srgbClr val="FF0000"/>
                </a:solidFill>
              </a:rPr>
              <a:t> 4,41 </a:t>
            </a:r>
            <a:r>
              <a:rPr lang="ru-RU" sz="2000" b="1" dirty="0">
                <a:solidFill>
                  <a:srgbClr val="FF0000"/>
                </a:solidFill>
              </a:rPr>
              <a:t>х </a:t>
            </a:r>
            <a:r>
              <a:rPr lang="ru-RU" sz="3200" b="1" dirty="0">
                <a:solidFill>
                  <a:srgbClr val="FF0000"/>
                </a:solidFill>
              </a:rPr>
              <a:t>К (0,82;0,87;0,92) </a:t>
            </a:r>
            <a:r>
              <a:rPr lang="ru-RU" sz="2400" b="1" dirty="0" err="1">
                <a:solidFill>
                  <a:srgbClr val="FF0000"/>
                </a:solidFill>
              </a:rPr>
              <a:t>крс</a:t>
            </a:r>
            <a:r>
              <a:rPr lang="ru-RU" sz="2400" b="1" dirty="0">
                <a:solidFill>
                  <a:srgbClr val="FF0000"/>
                </a:solidFill>
              </a:rPr>
              <a:t>, о, л.</a:t>
            </a:r>
          </a:p>
          <a:p>
            <a:pPr marL="457200" indent="-457200" algn="l">
              <a:buClr>
                <a:srgbClr val="FF0000"/>
              </a:buClr>
              <a:defRPr/>
            </a:pPr>
            <a:r>
              <a:rPr lang="ru-RU" sz="3200" b="1" dirty="0">
                <a:solidFill>
                  <a:srgbClr val="FF0000"/>
                </a:solidFill>
              </a:rPr>
              <a:t>    ОЭ= СППВ </a:t>
            </a:r>
            <a:r>
              <a:rPr lang="ru-RU" sz="2000" b="1" dirty="0">
                <a:solidFill>
                  <a:srgbClr val="FF0000"/>
                </a:solidFill>
              </a:rPr>
              <a:t>х</a:t>
            </a:r>
            <a:r>
              <a:rPr lang="ru-RU" sz="3200" b="1" dirty="0">
                <a:solidFill>
                  <a:srgbClr val="FF0000"/>
                </a:solidFill>
              </a:rPr>
              <a:t> 4,41 </a:t>
            </a:r>
            <a:r>
              <a:rPr lang="ru-RU" sz="2000" b="1" dirty="0">
                <a:solidFill>
                  <a:srgbClr val="FF0000"/>
                </a:solidFill>
              </a:rPr>
              <a:t>х </a:t>
            </a:r>
            <a:r>
              <a:rPr lang="ru-RU" sz="3200" b="1" dirty="0">
                <a:solidFill>
                  <a:srgbClr val="FF0000"/>
                </a:solidFill>
              </a:rPr>
              <a:t>К (0,94; 0,96)</a:t>
            </a:r>
            <a:r>
              <a:rPr lang="ru-RU" sz="3200" b="1" dirty="0">
                <a:solidFill>
                  <a:srgbClr val="0000FF"/>
                </a:solidFill>
              </a:rPr>
              <a:t> </a:t>
            </a:r>
            <a:r>
              <a:rPr lang="ru-RU" sz="2400" b="1" dirty="0">
                <a:solidFill>
                  <a:srgbClr val="CC3300"/>
                </a:solidFill>
              </a:rPr>
              <a:t>свиньи</a:t>
            </a:r>
            <a:r>
              <a:rPr lang="ru-RU" sz="2400" b="1" dirty="0">
                <a:solidFill>
                  <a:srgbClr val="336600"/>
                </a:solidFill>
              </a:rPr>
              <a:t> и </a:t>
            </a:r>
            <a:r>
              <a:rPr lang="ru-RU" sz="2400" b="1" dirty="0">
                <a:solidFill>
                  <a:srgbClr val="CC3300"/>
                </a:solidFill>
              </a:rPr>
              <a:t>птица</a:t>
            </a:r>
            <a:r>
              <a:rPr lang="ru-RU" sz="2400" b="1" dirty="0">
                <a:solidFill>
                  <a:srgbClr val="336600"/>
                </a:solidFill>
              </a:rPr>
              <a:t> </a:t>
            </a:r>
          </a:p>
          <a:p>
            <a:pPr marL="457200" indent="-457200" algn="l">
              <a:buClr>
                <a:srgbClr val="FF0000"/>
              </a:buClr>
              <a:defRPr/>
            </a:pPr>
            <a:endParaRPr lang="ru-RU" sz="2400" b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algn="l">
              <a:buClr>
                <a:srgbClr val="FF0000"/>
              </a:buClr>
              <a:defRPr/>
            </a:pPr>
            <a:r>
              <a:rPr lang="ru-RU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1 г СППВ</a:t>
            </a:r>
            <a:r>
              <a:rPr lang="ru-RU" sz="2400" b="1" dirty="0">
                <a:solidFill>
                  <a:srgbClr val="336600"/>
                </a:solidFill>
              </a:rPr>
              <a:t> = </a:t>
            </a:r>
            <a:r>
              <a:rPr lang="ru-RU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4,41 ккал обменной энергии (18,43 КДж)</a:t>
            </a:r>
          </a:p>
          <a:p>
            <a:pPr marL="457200" indent="-457200" algn="l">
              <a:buClr>
                <a:srgbClr val="FF0000"/>
              </a:buClr>
              <a:defRPr/>
            </a:pPr>
            <a:endParaRPr lang="ru-RU" sz="2400" b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algn="l">
              <a:buClr>
                <a:srgbClr val="FF0000"/>
              </a:buClr>
              <a:defRPr/>
            </a:pPr>
            <a:r>
              <a:rPr lang="ru-RU" sz="3200" b="1" dirty="0">
                <a:solidFill>
                  <a:srgbClr val="0000FF"/>
                </a:solidFill>
              </a:rPr>
              <a:t>4. </a:t>
            </a:r>
            <a:r>
              <a:rPr lang="ru-RU" sz="3200" b="1" u="sng" dirty="0">
                <a:solidFill>
                  <a:srgbClr val="0000FF"/>
                </a:solidFill>
              </a:rPr>
              <a:t>По  Жаку АКСЕЛЬСОНА</a:t>
            </a:r>
          </a:p>
          <a:p>
            <a:pPr marL="457200" indent="-457200" algn="l">
              <a:buClr>
                <a:srgbClr val="FF0000"/>
              </a:buClr>
              <a:defRPr/>
            </a:pPr>
            <a:endParaRPr lang="ru-RU" sz="3200" b="1" dirty="0">
              <a:solidFill>
                <a:srgbClr val="0000FF"/>
              </a:solidFill>
            </a:endParaRPr>
          </a:p>
          <a:p>
            <a:pPr marL="457200" indent="-457200" algn="l">
              <a:buClr>
                <a:srgbClr val="FF0000"/>
              </a:buClr>
              <a:defRPr/>
            </a:pPr>
            <a:r>
              <a:rPr lang="ru-RU" sz="3200" b="1" dirty="0">
                <a:solidFill>
                  <a:srgbClr val="0000FF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ОЭ = 9,3 ПЖ + 4,5 ПП + 4,2 </a:t>
            </a:r>
            <a:r>
              <a:rPr lang="ru-RU" sz="3200" b="1" dirty="0" err="1">
                <a:solidFill>
                  <a:srgbClr val="FF0000"/>
                </a:solidFill>
              </a:rPr>
              <a:t>ПКл</a:t>
            </a:r>
            <a:r>
              <a:rPr lang="ru-RU" sz="3200" b="1" dirty="0">
                <a:solidFill>
                  <a:srgbClr val="FF0000"/>
                </a:solidFill>
              </a:rPr>
              <a:t> + 4,2 ПБЭВ</a:t>
            </a:r>
          </a:p>
          <a:p>
            <a:pPr marL="457200" indent="-457200" algn="l">
              <a:buClr>
                <a:srgbClr val="FF0000"/>
              </a:buClr>
              <a:defRPr/>
            </a:pPr>
            <a:r>
              <a:rPr lang="ru-RU" sz="2800" b="1" dirty="0"/>
              <a:t> </a:t>
            </a:r>
          </a:p>
          <a:p>
            <a:pPr marL="457200" indent="-457200" algn="l">
              <a:buClr>
                <a:srgbClr val="FF0000"/>
              </a:buClr>
              <a:defRPr/>
            </a:pPr>
            <a:r>
              <a:rPr lang="ru-RU" sz="2800" b="1" dirty="0"/>
              <a:t>1 г ПВ жира = 9,3 Ккал ОЭ....</a:t>
            </a:r>
          </a:p>
          <a:p>
            <a:pPr marL="457200" indent="-457200" algn="l">
              <a:buClr>
                <a:srgbClr val="FF0000"/>
              </a:buClr>
              <a:defRPr/>
            </a:pPr>
            <a:endParaRPr lang="ru-RU" sz="2800" b="1" dirty="0"/>
          </a:p>
          <a:p>
            <a:pPr marL="457200" indent="-457200" algn="l">
              <a:buClr>
                <a:srgbClr val="FF0000"/>
              </a:buClr>
              <a:defRPr/>
            </a:pP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7" name="Rectangle 5"/>
          <p:cNvSpPr>
            <a:spLocks noChangeArrowheads="1"/>
          </p:cNvSpPr>
          <p:nvPr/>
        </p:nvSpPr>
        <p:spPr bwMode="auto">
          <a:xfrm>
            <a:off x="522288" y="115888"/>
            <a:ext cx="8143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Ж.</a:t>
            </a:r>
            <a:r>
              <a:rPr lang="ru-RU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Аксельсон</a:t>
            </a:r>
            <a:endParaRPr lang="ru-RU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US" sz="20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ЭНЕРГЕТИЧЕСКАЯ ЦЕННОСТЬ 1 Г ПИТАТЕЛЬНЫХ ВЕЩЕСТВ</a:t>
            </a:r>
          </a:p>
        </p:txBody>
      </p:sp>
      <p:graphicFrame>
        <p:nvGraphicFramePr>
          <p:cNvPr id="336064" name="Group 192"/>
          <p:cNvGraphicFramePr>
            <a:graphicFrameLocks noGrp="1"/>
          </p:cNvGraphicFramePr>
          <p:nvPr/>
        </p:nvGraphicFramePr>
        <p:xfrm>
          <a:off x="395288" y="1052513"/>
          <a:ext cx="8402637" cy="5545141"/>
        </p:xfrm>
        <a:graphic>
          <a:graphicData uri="http://schemas.openxmlformats.org/drawingml/2006/table">
            <a:tbl>
              <a:tblPr/>
              <a:tblGrid>
                <a:gridCol w="2420937"/>
                <a:gridCol w="3409950"/>
                <a:gridCol w="2571750"/>
              </a:tblGrid>
              <a:tr h="569913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ПЕРЕВАРИМЫЙ ПРОТЕИН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ГРУБЫХ КОРМАХ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 ККАЛ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9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КОНЦЕНТРАТАХ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 ККАЛ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1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СИЛОСЕ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 ККАЛ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9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ЖИВОТНЫХ КОРМАХ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 ККАЛ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9913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ПЕРЕВАРИМЫЙ ЖИР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ГРУБЫХ КОРМАХ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7,8 ККАЛ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9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ЗЕРНЕ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8,3 ККАЛ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9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МАСЛИЧНЫХ СЕМЕНАХ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8,8 ККАЛ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9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ЖИВОТНЫХ КОРМАХ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9,3 ККАЛ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75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ЕРЕВАРИМЫЕ БЭВ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 ККАЛ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75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ПЕРЕВАРИМАЯ КЛЕТЧАТКА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 ККАЛ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863600" y="1484784"/>
            <a:ext cx="7596188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ОБМЕН ВЕЩЕСТВ И ЭНЕРГИИ В ОРГАНИЗМЕ ЖИВОТНОГО. </a:t>
            </a:r>
          </a:p>
          <a:p>
            <a:pPr>
              <a:spcAft>
                <a:spcPts val="1200"/>
              </a:spcAft>
              <a:defRPr/>
            </a:pPr>
            <a:r>
              <a:rPr lang="ru-RU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ЭНЕРГЕТИЧЕСКАЯ ПИТАТЕЛЬНОСТЬ КОРМОВ</a:t>
            </a:r>
          </a:p>
        </p:txBody>
      </p:sp>
      <p:sp>
        <p:nvSpPr>
          <p:cNvPr id="31747" name="Rectangle 85"/>
          <p:cNvSpPr>
            <a:spLocks noChangeArrowheads="1"/>
          </p:cNvSpPr>
          <p:nvPr/>
        </p:nvSpPr>
        <p:spPr bwMode="auto">
          <a:xfrm>
            <a:off x="0" y="6394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Моносахариды</a:t>
            </a:r>
          </a:p>
        </p:txBody>
      </p:sp>
      <p:sp>
        <p:nvSpPr>
          <p:cNvPr id="7" name="Объект 2"/>
          <p:cNvSpPr>
            <a:spLocks noGrp="1"/>
          </p:cNvSpPr>
          <p:nvPr>
            <p:ph type="body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Пентозы: – рибоза и </a:t>
            </a:r>
            <a:r>
              <a:rPr lang="ru-RU" dirty="0" err="1" smtClean="0"/>
              <a:t>дезоксирибоза</a:t>
            </a:r>
            <a:r>
              <a:rPr lang="ru-RU" dirty="0" smtClean="0"/>
              <a:t> – составные части нуклеотидов (ДНК, РНК, АТФ), входят в состав переносчиков электронов (НАДФ).</a:t>
            </a:r>
          </a:p>
          <a:p>
            <a:r>
              <a:rPr lang="ru-RU" dirty="0" smtClean="0"/>
              <a:t>Гексозы – глюкоза и фруктоза </a:t>
            </a:r>
            <a:r>
              <a:rPr lang="en-US" dirty="0" smtClean="0"/>
              <a:t>C</a:t>
            </a:r>
            <a:r>
              <a:rPr lang="ru-RU" baseline="-25000" dirty="0" smtClean="0"/>
              <a:t>6</a:t>
            </a:r>
            <a:r>
              <a:rPr lang="en-US" dirty="0" smtClean="0"/>
              <a:t>H</a:t>
            </a:r>
            <a:r>
              <a:rPr lang="ru-RU" baseline="-25000" dirty="0" smtClean="0"/>
              <a:t>12</a:t>
            </a:r>
            <a:r>
              <a:rPr lang="en-US" dirty="0" smtClean="0"/>
              <a:t>O</a:t>
            </a:r>
            <a:r>
              <a:rPr lang="ru-RU" baseline="-25000" dirty="0" smtClean="0"/>
              <a:t>6</a:t>
            </a:r>
            <a:endParaRPr lang="ru-RU" dirty="0" smtClean="0"/>
          </a:p>
          <a:p>
            <a:endParaRPr lang="ru-RU" dirty="0" smtClean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53" b="47375"/>
          <a:stretch/>
        </p:blipFill>
        <p:spPr>
          <a:xfrm>
            <a:off x="4594225" y="1160071"/>
            <a:ext cx="4494150" cy="478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36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Олигосахариды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i="1" dirty="0"/>
              <a:t>Олигосахариды – </a:t>
            </a:r>
            <a:r>
              <a:rPr lang="ru-RU" dirty="0"/>
              <a:t>соединения, содержащие 2-10 моносахаридных остатков.</a:t>
            </a: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1" b="47375"/>
          <a:stretch/>
        </p:blipFill>
        <p:spPr>
          <a:xfrm>
            <a:off x="4477505" y="1150449"/>
            <a:ext cx="4574456" cy="448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36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02882" y="268790"/>
            <a:ext cx="3636085" cy="1258493"/>
          </a:xfrm>
        </p:spPr>
        <p:txBody>
          <a:bodyPr/>
          <a:lstStyle/>
          <a:p>
            <a:r>
              <a:rPr lang="ru-RU" dirty="0" smtClean="0"/>
              <a:t>Полисахариды</a:t>
            </a:r>
          </a:p>
        </p:txBody>
      </p:sp>
      <p:sp>
        <p:nvSpPr>
          <p:cNvPr id="8" name="Объект 2"/>
          <p:cNvSpPr>
            <a:spLocks noGrp="1"/>
          </p:cNvSpPr>
          <p:nvPr>
            <p:ph type="body" sz="half" idx="2"/>
          </p:nvPr>
        </p:nvSpPr>
        <p:spPr>
          <a:xfrm>
            <a:off x="4617788" y="404664"/>
            <a:ext cx="3388660" cy="12961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1800" i="1" dirty="0" smtClean="0"/>
              <a:t>Полисахариды – </a:t>
            </a:r>
            <a:r>
              <a:rPr lang="ru-RU" sz="1800" dirty="0" smtClean="0"/>
              <a:t>углеводы, образованные остатками многих моносахаридов при помощи </a:t>
            </a:r>
            <a:r>
              <a:rPr lang="ru-RU" sz="1800" dirty="0" err="1" smtClean="0"/>
              <a:t>гликозидных</a:t>
            </a:r>
            <a:r>
              <a:rPr lang="ru-RU" sz="1800" dirty="0" smtClean="0"/>
              <a:t> связей.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68"/>
          <a:stretch/>
        </p:blipFill>
        <p:spPr>
          <a:xfrm>
            <a:off x="251520" y="1916832"/>
            <a:ext cx="873253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721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Text Box 2"/>
          <p:cNvSpPr txBox="1">
            <a:spLocks noChangeArrowheads="1"/>
          </p:cNvSpPr>
          <p:nvPr/>
        </p:nvSpPr>
        <p:spPr bwMode="auto">
          <a:xfrm>
            <a:off x="323850" y="476672"/>
            <a:ext cx="8496300" cy="460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ОБМЕН     УГЛЕВОДОВ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           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КРАХМАЛ (С</a:t>
            </a:r>
            <a:r>
              <a:rPr lang="ru-RU" sz="2400" b="1" baseline="-25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6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Н</a:t>
            </a:r>
            <a:r>
              <a:rPr lang="ru-RU" sz="2400" b="1" baseline="-25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10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О</a:t>
            </a:r>
            <a:r>
              <a:rPr lang="ru-RU" sz="2400" b="1" baseline="-25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5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)</a:t>
            </a:r>
            <a:r>
              <a:rPr lang="en-US" sz="2400" b="1" baseline="-25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</a:t>
            </a:r>
            <a:r>
              <a:rPr lang="ru-RU" sz="2400" b="1" baseline="-25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(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у свиней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  <a:defRPr/>
            </a:pPr>
            <a:endParaRPr lang="ru-RU" sz="1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ru-RU" sz="1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ru-RU" sz="1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ДЕКСТРИНЫ       ГЛЮКОЗА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                                                           (виноградный сахар)</a:t>
            </a:r>
          </a:p>
          <a:p>
            <a:pPr algn="l"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                          МАЛЬТОЗА</a:t>
            </a:r>
          </a:p>
          <a:p>
            <a:pPr algn="l"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                     (солодовый сахар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)</a:t>
            </a:r>
            <a:endParaRPr lang="ru-RU" sz="2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4099" name="AutoShape 6"/>
          <p:cNvSpPr>
            <a:spLocks noChangeArrowheads="1"/>
          </p:cNvSpPr>
          <p:nvPr/>
        </p:nvSpPr>
        <p:spPr bwMode="auto">
          <a:xfrm>
            <a:off x="3072606" y="1700808"/>
            <a:ext cx="357188" cy="1219200"/>
          </a:xfrm>
          <a:prstGeom prst="downArrow">
            <a:avLst>
              <a:gd name="adj1" fmla="val 50000"/>
              <a:gd name="adj2" fmla="val 449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AutoShape 7"/>
          <p:cNvSpPr>
            <a:spLocks noChangeArrowheads="1"/>
          </p:cNvSpPr>
          <p:nvPr/>
        </p:nvSpPr>
        <p:spPr bwMode="auto">
          <a:xfrm rot="19136456" flipH="1">
            <a:off x="4822600" y="1584677"/>
            <a:ext cx="428625" cy="1362075"/>
          </a:xfrm>
          <a:prstGeom prst="downArrow">
            <a:avLst>
              <a:gd name="adj1" fmla="val 50000"/>
              <a:gd name="adj2" fmla="val 399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AutoShape 8"/>
          <p:cNvSpPr>
            <a:spLocks noChangeArrowheads="1"/>
          </p:cNvSpPr>
          <p:nvPr/>
        </p:nvSpPr>
        <p:spPr bwMode="auto">
          <a:xfrm>
            <a:off x="3142456" y="3429000"/>
            <a:ext cx="287338" cy="57467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Text Box 2"/>
          <p:cNvSpPr txBox="1">
            <a:spLocks noChangeArrowheads="1"/>
          </p:cNvSpPr>
          <p:nvPr/>
        </p:nvSpPr>
        <p:spPr bwMode="auto">
          <a:xfrm>
            <a:off x="285750" y="857250"/>
            <a:ext cx="84963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                    </a:t>
            </a:r>
            <a:r>
              <a:rPr lang="ru-RU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КЛЕТЧАТКА (у жвачных)</a:t>
            </a:r>
          </a:p>
          <a:p>
            <a:pPr>
              <a:spcBef>
                <a:spcPct val="50000"/>
              </a:spcBef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                            </a:t>
            </a:r>
          </a:p>
          <a:p>
            <a:pPr>
              <a:spcBef>
                <a:spcPct val="50000"/>
              </a:spcBef>
              <a:defRPr/>
            </a:pP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                            ГЛЮКОЗА          ЛЕТУЧИЕ ЖИР.К-ТЫ</a:t>
            </a: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3714750" y="1500188"/>
            <a:ext cx="285750" cy="1647825"/>
          </a:xfrm>
          <a:prstGeom prst="downArrow">
            <a:avLst>
              <a:gd name="adj1" fmla="val 50000"/>
              <a:gd name="adj2" fmla="val 667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 flipH="1">
            <a:off x="5643563" y="1428750"/>
            <a:ext cx="285750" cy="1643063"/>
          </a:xfrm>
          <a:prstGeom prst="downArrow">
            <a:avLst>
              <a:gd name="adj1" fmla="val 50000"/>
              <a:gd name="adj2" fmla="val 749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9144000" cy="685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0822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4573</TotalTime>
  <Words>1907</Words>
  <Application>Microsoft Office PowerPoint</Application>
  <PresentationFormat>Экран (4:3)</PresentationFormat>
  <Paragraphs>382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Arial</vt:lpstr>
      <vt:lpstr>Georgia</vt:lpstr>
      <vt:lpstr>Times New Roman</vt:lpstr>
      <vt:lpstr>Trebuchet MS</vt:lpstr>
      <vt:lpstr>Воздушный поток</vt:lpstr>
      <vt:lpstr>Презентация PowerPoint</vt:lpstr>
      <vt:lpstr>1. ОБМЕН ВЕЩЕСТВ И МЕТОДЫ ЕГО ИЗУЧЕНИЯ</vt:lpstr>
      <vt:lpstr>Углеводы </vt:lpstr>
      <vt:lpstr>Моносахариды</vt:lpstr>
      <vt:lpstr>Олигосахариды</vt:lpstr>
      <vt:lpstr>Полисахариды</vt:lpstr>
      <vt:lpstr>Презентация PowerPoint</vt:lpstr>
      <vt:lpstr>Презентация PowerPoint</vt:lpstr>
      <vt:lpstr>Презентация PowerPoint</vt:lpstr>
      <vt:lpstr>Белки</vt:lpstr>
      <vt:lpstr>Презентация PowerPoint</vt:lpstr>
      <vt:lpstr>Презентация PowerPoint</vt:lpstr>
      <vt:lpstr>Методы изучения обмена веществ  </vt:lpstr>
      <vt:lpstr>Методы изучения обмена веществ  </vt:lpstr>
      <vt:lpstr>Респирационная камера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Зоогигиена 105</dc:creator>
  <cp:lastModifiedBy>Мария</cp:lastModifiedBy>
  <cp:revision>126</cp:revision>
  <dcterms:created xsi:type="dcterms:W3CDTF">1601-01-01T00:00:00Z</dcterms:created>
  <dcterms:modified xsi:type="dcterms:W3CDTF">2023-01-30T14:33:48Z</dcterms:modified>
</cp:coreProperties>
</file>